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FF2800"/>
    <a:srgbClr val="AA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1BE71-C8D5-4E75-8C9A-1F81C024B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0C8E48-E4F6-44F6-8408-AFC54EF2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641D61-2BD0-48DC-BB1B-68085E03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04C539-BB80-4354-943F-AB68EB23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F39201-C00D-4965-ADA0-3A568F5CF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77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984C00-1AB2-4507-9F9C-13D46962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DD173C-AB6A-47C3-9ADF-302A63526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EA8FE3-F9C4-4206-B229-B5986738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6A173-CA1A-4B86-BD10-D75EB2951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019F50-55BB-4BF0-AD02-67F78290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79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E15409-AFE4-45AC-B0CC-EC52FFBF0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274C1-4A2E-421C-B6A9-518669A8F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BEE7D3-A8B7-4674-B00A-C7F0C9A98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520AE-6924-46A6-99E1-B4C7DC50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9C98D2-D6C2-4F5D-ADBD-A8941572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66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EBDF56-F46E-4B46-A5F5-83D3D68F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58F72-2630-4710-9D4D-782935DD0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31E280-AE70-4F43-A0C5-F2B04589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6D153C-AD1C-468B-8913-2B8E2AD2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30A2B-992F-4AE0-8B70-EAF02DB5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72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B155BD-6D6B-4F62-84E3-1E01E2F7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BEE7D4-04F2-443A-9878-DEA5D6717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D6D66F-19D6-41A3-809E-BF8CDF48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83C92-726B-48C3-A1C3-891E41336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75E12C-886F-4F7F-9A47-1F6D705D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3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49198-5572-46F7-96F3-80EC6A86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F6DC3E-DDAF-4806-ADB5-720049523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2979C9-054C-44B6-80FC-D69D7D0FD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8263CA-666E-4EE2-B3F0-17BAED74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124F59-B827-4BF8-81FE-2C3B7FE2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D441B5-8F76-4ED3-A7F0-D1123424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70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515F2-E885-4501-8740-E466CA352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3ED137-30F6-4BDD-A601-2EF3440AF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39A0A-D290-48D0-BDE8-C43A60D59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FB3F689-3B5B-46BC-B0A4-6DD0025BA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A78478-3C7E-43F6-A2A7-5B2D8AFBD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EAC184-0053-4C10-9999-E859D6F0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3A0E3C-E26D-4E6C-A163-53FBC9EA9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BB4F951-D17D-4881-B3C5-215C0633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3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E2517-0693-4352-B83A-F06F8902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23D373-02FF-4D14-9334-447B9241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9A4228-7D13-487C-998B-D0CAD1DF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7A5188-DCC1-4263-A67C-8AA8E85C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33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99D8F2-72BA-4318-9919-5BC8B60E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808DFE4-AB36-4793-BFFE-41772B9C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C62CC0-CA1C-463F-8E80-DA2CA621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60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1301D-7F74-4D75-B63A-8E4AEA0E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7D31DE-55FD-46E9-ACC2-1A9AC6858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F493CD-75F5-4DCB-97B6-7AE7A9536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514A90-60CF-4929-8861-227BBDCF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76973A-C5C8-4A18-9734-5B71223C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16013E-9599-4BA7-9882-11799BFB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20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CF689-CF34-4585-B0A7-CE8D43FF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32C42E-19FE-43D3-B73D-902112863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91A5F6-1AE2-4939-A448-F774672BE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867758-6451-499A-86AD-D847D95D3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1D0853-FEAE-44CA-9524-D7490905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31C90F-6BAC-42F3-B7CC-E946CA1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0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B1BEDA-9981-4516-9CF2-98BA2C157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279117-B863-4A15-865E-0A4EC0C7F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86BCD0-2E16-4F7F-A8CC-67A9AB66E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D071-C45A-4907-B8BB-91AF181175E0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5F958B-C79E-4A21-9A11-C3B99178E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DA83EF-636D-4293-9057-82CD0A6CA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F5AC-6302-4E55-B52A-67EF8EFEA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3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6A198D8-9124-4B2E-982A-8864714C0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49086"/>
              </p:ext>
            </p:extLst>
          </p:nvPr>
        </p:nvGraphicFramePr>
        <p:xfrm>
          <a:off x="914400" y="650433"/>
          <a:ext cx="103632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60">
                  <a:extLst>
                    <a:ext uri="{9D8B030D-6E8A-4147-A177-3AD203B41FA5}">
                      <a16:colId xmlns:a16="http://schemas.microsoft.com/office/drawing/2014/main" val="2802341551"/>
                    </a:ext>
                  </a:extLst>
                </a:gridCol>
                <a:gridCol w="1330960">
                  <a:extLst>
                    <a:ext uri="{9D8B030D-6E8A-4147-A177-3AD203B41FA5}">
                      <a16:colId xmlns:a16="http://schemas.microsoft.com/office/drawing/2014/main" val="3826238745"/>
                    </a:ext>
                  </a:extLst>
                </a:gridCol>
                <a:gridCol w="2458720">
                  <a:extLst>
                    <a:ext uri="{9D8B030D-6E8A-4147-A177-3AD203B41FA5}">
                      <a16:colId xmlns:a16="http://schemas.microsoft.com/office/drawing/2014/main" val="330819186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3722115047"/>
                    </a:ext>
                  </a:extLst>
                </a:gridCol>
                <a:gridCol w="2956560">
                  <a:extLst>
                    <a:ext uri="{9D8B030D-6E8A-4147-A177-3AD203B41FA5}">
                      <a16:colId xmlns:a16="http://schemas.microsoft.com/office/drawing/2014/main" val="39816246"/>
                    </a:ext>
                  </a:extLst>
                </a:gridCol>
              </a:tblGrid>
              <a:tr h="477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</a:rPr>
                        <a:t>けいかい　　　　　　</a:t>
                      </a:r>
                      <a:r>
                        <a:rPr kumimoji="1" lang="ja-JP" altLang="en-US" sz="600" dirty="0">
                          <a:solidFill>
                            <a:schemeClr val="bg1"/>
                          </a:solidFill>
                        </a:rPr>
                        <a:t>＿</a:t>
                      </a:r>
                      <a:endParaRPr kumimoji="1" lang="en-US" altLang="ja-JP" sz="6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警戒レベル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じょうきょう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状況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こう どう　　 うなが　　 じょうほう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行動を促す情報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じゅうみん　　　　　　　　　　　　こう どう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住民がとるべき行動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けい  かい　　　　　　　　そう とう じょうほう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警戒レベル相当情報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644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</a:rPr>
                        <a:t>５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さいがいはっせい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災害発生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また　　せっぱく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又は切迫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きん きゅう    あん    ぜん   かく     ほ 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</a:rPr>
                        <a:t>緊急安全確保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いのち　　　きけん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命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の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危険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ただ　　　　　　　あんぜんかくほ　　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＿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　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直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ちに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安全確保！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・大雨特別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警報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・危険度分布「災害切迫」（黒）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・氾濫発生情報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983792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AA00AA"/>
                          </a:solidFill>
                        </a:rPr>
                        <a:t>&lt;&lt;&lt;&lt;&lt;&lt;&lt;&lt;&lt;&lt;&lt;&lt;&lt;&lt;&lt;&lt;&lt;&lt;&lt;&lt;</a:t>
                      </a:r>
                      <a:r>
                        <a:rPr kumimoji="1" lang="ja-JP" altLang="en-US" sz="1800" b="1" dirty="0">
                          <a:solidFill>
                            <a:srgbClr val="AA00AA"/>
                          </a:solidFill>
                        </a:rPr>
                        <a:t>警戒レベル４までに必ず避難</a:t>
                      </a:r>
                      <a:r>
                        <a:rPr kumimoji="1" lang="en-US" altLang="ja-JP" sz="1800" b="1" dirty="0">
                          <a:solidFill>
                            <a:srgbClr val="AA00AA"/>
                          </a:solidFill>
                        </a:rPr>
                        <a:t>&gt;&gt;&gt;&gt;&gt;&gt;&gt;&gt;&gt;&gt;&gt;&gt;&gt;&gt;&gt;&gt;&gt;&gt;&gt;&gt;</a:t>
                      </a:r>
                      <a:endParaRPr kumimoji="1" lang="ja-JP" altLang="en-US" sz="1800" b="1" dirty="0">
                        <a:solidFill>
                          <a:srgbClr val="AA00AA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75554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</a:rPr>
                        <a:t>４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00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さい がい 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kumimoji="1" lang="en-US" altLang="ja-JP" sz="800" b="1" dirty="0">
                          <a:solidFill>
                            <a:srgbClr val="AA00AA"/>
                          </a:solidFill>
                        </a:rPr>
                        <a:t>_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災害の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おそれ高い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00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ひ　  なん  　し　   じ 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</a:rPr>
                        <a:t>避難指示</a:t>
                      </a:r>
                      <a:endParaRPr kumimoji="1" lang="ja-JP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00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きけん　　　ばしょ　　　　</a:t>
                      </a:r>
                      <a:r>
                        <a:rPr kumimoji="1" lang="ja-JP" altLang="en-US" sz="800" b="1" dirty="0">
                          <a:solidFill>
                            <a:srgbClr val="AA00AA"/>
                          </a:solidFill>
                        </a:rPr>
                        <a:t>＿</a:t>
                      </a:r>
                      <a:endParaRPr kumimoji="1" lang="en-US" altLang="ja-JP" sz="800" b="1" dirty="0">
                        <a:solidFill>
                          <a:srgbClr val="AA00AA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危険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な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場所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から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ぜん いん   ひ  なん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全員避難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00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・土砂災害警戒情報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危険度分布「危険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」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（紫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・氾濫危険情報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・高潮特別警報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・高潮警報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00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11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bg1"/>
                          </a:solidFill>
                        </a:rPr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さい がい  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1" lang="en-US" altLang="ja-JP" sz="800" b="1" dirty="0">
                          <a:solidFill>
                            <a:srgbClr val="FF2800"/>
                          </a:solidFill>
                        </a:rPr>
                        <a:t>_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災害の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おそれあり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こう   れい   しゃ    とう     ひ     なん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</a:rPr>
                        <a:t>高齢者等避難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きけん　　　ばしょ　　　　</a:t>
                      </a:r>
                      <a:r>
                        <a:rPr kumimoji="1" lang="ja-JP" altLang="en-US" sz="800" b="1" dirty="0">
                          <a:solidFill>
                            <a:srgbClr val="FF2800"/>
                          </a:solidFill>
                        </a:rPr>
                        <a:t>＿</a:t>
                      </a:r>
                      <a:endParaRPr kumimoji="1" lang="en-US" altLang="ja-JP" sz="800" b="1" dirty="0">
                        <a:solidFill>
                          <a:srgbClr val="FF2800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危険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な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場所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から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こう れい しゃ とう　　　ひ   なん</a:t>
                      </a:r>
                      <a:endParaRPr kumimoji="1" lang="en-US" altLang="ja-JP" sz="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高齢者等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</a:rPr>
                        <a:t>は</a:t>
                      </a: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避難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8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・大雨警報（土砂災害）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・洪水警報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・危険度分布「警戒」（赤）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・氾濫警戒情報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・高潮注意情報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41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きしょうじょうきょうあっか</a:t>
                      </a:r>
                      <a:endParaRPr kumimoji="1" lang="en-US" altLang="ja-JP" sz="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気象状況悪化</a:t>
                      </a:r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おおあめ       こうずい       </a:t>
                      </a:r>
                      <a:r>
                        <a:rPr kumimoji="1" lang="ja-JP" altLang="en-US" sz="800" b="1" dirty="0" smtClean="0"/>
                        <a:t>たかしおちゅう</a:t>
                      </a:r>
                      <a:r>
                        <a:rPr kumimoji="1" lang="ja-JP" altLang="en-US" sz="800" b="1" dirty="0"/>
                        <a:t>いほう</a:t>
                      </a:r>
                      <a:endParaRPr kumimoji="1" lang="en-US" altLang="ja-JP" sz="800" b="1" dirty="0"/>
                    </a:p>
                    <a:p>
                      <a:pPr algn="ctr"/>
                      <a:r>
                        <a:rPr kumimoji="1" lang="ja-JP" altLang="en-US" sz="1600" b="1" dirty="0"/>
                        <a:t>大雨・洪水・高潮注意報</a:t>
                      </a:r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みずか　　　  ひ なんこうどう　　かくにん</a:t>
                      </a:r>
                      <a:endParaRPr kumimoji="1" lang="en-US" altLang="ja-JP" sz="800" b="1" dirty="0"/>
                    </a:p>
                    <a:p>
                      <a:pPr algn="ctr"/>
                      <a:r>
                        <a:rPr kumimoji="1" lang="ja-JP" altLang="en-US" sz="1600" b="1" dirty="0"/>
                        <a:t>自らの避難行動を確認</a:t>
                      </a:r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・大雨注意報</a:t>
                      </a:r>
                      <a:endParaRPr kumimoji="1" lang="en-US" altLang="ja-JP" sz="1200" b="1" dirty="0"/>
                    </a:p>
                    <a:p>
                      <a:pPr algn="l"/>
                      <a:r>
                        <a:rPr kumimoji="1" lang="ja-JP" altLang="en-US" sz="1200" b="1" dirty="0"/>
                        <a:t>・洪水注意報</a:t>
                      </a:r>
                      <a:endParaRPr kumimoji="1" lang="en-US" altLang="ja-JP" sz="1200" b="1" dirty="0"/>
                    </a:p>
                    <a:p>
                      <a:pPr algn="l"/>
                      <a:r>
                        <a:rPr kumimoji="1" lang="ja-JP" altLang="en-US" sz="1200" b="1" dirty="0"/>
                        <a:t>・高潮注意報</a:t>
                      </a:r>
                      <a:endParaRPr kumimoji="1" lang="en-US" altLang="ja-JP" sz="1200" b="1" dirty="0"/>
                    </a:p>
                    <a:p>
                      <a:pPr algn="l"/>
                      <a:r>
                        <a:rPr kumimoji="1" lang="ja-JP" altLang="en-US" sz="1200" b="1" dirty="0"/>
                        <a:t>・危険度分布「注意」（黄）</a:t>
                      </a:r>
                      <a:endParaRPr kumimoji="1" lang="en-US" altLang="ja-JP" sz="1200" b="1" dirty="0"/>
                    </a:p>
                    <a:p>
                      <a:pPr algn="l"/>
                      <a:r>
                        <a:rPr kumimoji="1" lang="ja-JP" altLang="en-US" sz="1200" b="1" dirty="0"/>
                        <a:t>・氾濫注意情報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05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1" dirty="0"/>
                        <a:t>こんご　きしょうじょうきょう</a:t>
                      </a:r>
                      <a:endParaRPr kumimoji="1" lang="en-US" altLang="ja-JP" sz="600" b="1" dirty="0"/>
                    </a:p>
                    <a:p>
                      <a:pPr algn="ctr"/>
                      <a:r>
                        <a:rPr kumimoji="1" lang="ja-JP" altLang="en-US" sz="1200" b="1" dirty="0"/>
                        <a:t>今後の気象状況</a:t>
                      </a:r>
                      <a:r>
                        <a:rPr kumimoji="1" lang="ja-JP" altLang="en-US" sz="600" b="1" dirty="0"/>
                        <a:t>あっか　　　　　　　　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</a:rPr>
                        <a:t>＿</a:t>
                      </a:r>
                      <a:endParaRPr kumimoji="1" lang="en-US" altLang="ja-JP" sz="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/>
                        <a:t>悪化のおそれ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</a:rPr>
                        <a:t>_  </a:t>
                      </a:r>
                      <a:r>
                        <a:rPr kumimoji="1" lang="ja-JP" altLang="en-US" sz="800" b="1" dirty="0"/>
                        <a:t>そうきちゅうい  じょうほう</a:t>
                      </a:r>
                      <a:endParaRPr kumimoji="1" lang="en-US" altLang="ja-JP" sz="800" b="1" dirty="0"/>
                    </a:p>
                    <a:p>
                      <a:pPr algn="ctr"/>
                      <a:r>
                        <a:rPr kumimoji="1" lang="ja-JP" altLang="en-US" sz="1600" b="1" dirty="0"/>
                        <a:t>早期注意情報</a:t>
                      </a:r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/>
                        <a:t>さいがい　　　こころがま      　　　　　　   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</a:rPr>
                        <a:t>_</a:t>
                      </a:r>
                    </a:p>
                    <a:p>
                      <a:pPr algn="ctr"/>
                      <a:r>
                        <a:rPr kumimoji="1" lang="ja-JP" altLang="en-US" sz="1600" b="1" dirty="0"/>
                        <a:t>災害への心構えを高める</a:t>
                      </a:r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/>
                        <a:t>・早期注意情報（警報級の可能性）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301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20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400</Words>
  <Application>Microsoft Office PowerPoint</Application>
  <PresentationFormat>ワイド画面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R01P0596</dc:creator>
  <cp:lastModifiedBy>小堀 賢司</cp:lastModifiedBy>
  <cp:revision>9</cp:revision>
  <dcterms:created xsi:type="dcterms:W3CDTF">2021-08-13T08:55:35Z</dcterms:created>
  <dcterms:modified xsi:type="dcterms:W3CDTF">2023-06-30T06:40:59Z</dcterms:modified>
</cp:coreProperties>
</file>