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3" r:id="rId1"/>
  </p:sldMasterIdLst>
  <p:notesMasterIdLst>
    <p:notesMasterId r:id="rId4"/>
  </p:notesMasterIdLst>
  <p:sldIdLst>
    <p:sldId id="277" r:id="rId2"/>
    <p:sldId id="278" r:id="rId3"/>
  </p:sldIdLst>
  <p:sldSz cx="6858000" cy="9144000" type="screen4x3"/>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FF66"/>
    <a:srgbClr val="33CC33"/>
    <a:srgbClr val="FFFF99"/>
    <a:srgbClr val="CCFF66"/>
    <a:srgbClr val="CCFF99"/>
    <a:srgbClr val="CCFFCC"/>
    <a:srgbClr val="66FF66"/>
    <a:srgbClr val="FFFF00"/>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p:scale>
          <a:sx n="80" d="100"/>
          <a:sy n="80" d="100"/>
        </p:scale>
        <p:origin x="-2174" y="-58"/>
      </p:cViewPr>
      <p:guideLst>
        <p:guide orient="horz" pos="2880"/>
        <p:guide pos="216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4" y="0"/>
            <a:ext cx="2918621" cy="493237"/>
          </a:xfrm>
          <a:prstGeom prst="rect">
            <a:avLst/>
          </a:prstGeom>
        </p:spPr>
        <p:txBody>
          <a:bodyPr vert="horz" lIns="90639" tIns="45319" rIns="90639" bIns="45319" rtlCol="0"/>
          <a:lstStyle>
            <a:lvl1pPr algn="l">
              <a:defRPr sz="1300"/>
            </a:lvl1pPr>
          </a:lstStyle>
          <a:p>
            <a:endParaRPr kumimoji="1" lang="ja-JP" altLang="en-US"/>
          </a:p>
        </p:txBody>
      </p:sp>
      <p:sp>
        <p:nvSpPr>
          <p:cNvPr id="3" name="日付プレースホルダー 2"/>
          <p:cNvSpPr>
            <a:spLocks noGrp="1"/>
          </p:cNvSpPr>
          <p:nvPr>
            <p:ph type="dt" idx="1"/>
          </p:nvPr>
        </p:nvSpPr>
        <p:spPr>
          <a:xfrm>
            <a:off x="3815575" y="0"/>
            <a:ext cx="2918621" cy="493237"/>
          </a:xfrm>
          <a:prstGeom prst="rect">
            <a:avLst/>
          </a:prstGeom>
        </p:spPr>
        <p:txBody>
          <a:bodyPr vert="horz" lIns="90639" tIns="45319" rIns="90639" bIns="45319" rtlCol="0"/>
          <a:lstStyle>
            <a:lvl1pPr algn="r">
              <a:defRPr sz="1300"/>
            </a:lvl1pPr>
          </a:lstStyle>
          <a:p>
            <a:fld id="{B7CDD794-A3D8-4DF7-AD9C-4C44DA5F7546}" type="datetimeFigureOut">
              <a:rPr kumimoji="1" lang="ja-JP" altLang="en-US" smtClean="0"/>
              <a:t>2017/3/20</a:t>
            </a:fld>
            <a:endParaRPr kumimoji="1" lang="ja-JP" altLang="en-US"/>
          </a:p>
        </p:txBody>
      </p:sp>
      <p:sp>
        <p:nvSpPr>
          <p:cNvPr id="4" name="スライド イメージ プレースホルダー 3"/>
          <p:cNvSpPr>
            <a:spLocks noGrp="1" noRot="1" noChangeAspect="1"/>
          </p:cNvSpPr>
          <p:nvPr>
            <p:ph type="sldImg" idx="2"/>
          </p:nvPr>
        </p:nvSpPr>
        <p:spPr>
          <a:xfrm>
            <a:off x="1982788" y="741363"/>
            <a:ext cx="2770187" cy="3697287"/>
          </a:xfrm>
          <a:prstGeom prst="rect">
            <a:avLst/>
          </a:prstGeom>
          <a:noFill/>
          <a:ln w="12700">
            <a:solidFill>
              <a:prstClr val="black"/>
            </a:solidFill>
          </a:ln>
        </p:spPr>
        <p:txBody>
          <a:bodyPr vert="horz" lIns="90639" tIns="45319" rIns="90639" bIns="45319" rtlCol="0" anchor="ctr"/>
          <a:lstStyle/>
          <a:p>
            <a:endParaRPr lang="ja-JP" altLang="en-US"/>
          </a:p>
        </p:txBody>
      </p:sp>
      <p:sp>
        <p:nvSpPr>
          <p:cNvPr id="5" name="ノート プレースホルダー 4"/>
          <p:cNvSpPr>
            <a:spLocks noGrp="1"/>
          </p:cNvSpPr>
          <p:nvPr>
            <p:ph type="body" sz="quarter" idx="3"/>
          </p:nvPr>
        </p:nvSpPr>
        <p:spPr>
          <a:xfrm>
            <a:off x="673890" y="4686538"/>
            <a:ext cx="5387983" cy="4439132"/>
          </a:xfrm>
          <a:prstGeom prst="rect">
            <a:avLst/>
          </a:prstGeom>
        </p:spPr>
        <p:txBody>
          <a:bodyPr vert="horz" lIns="90639" tIns="45319" rIns="90639" bIns="45319"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4" y="9371505"/>
            <a:ext cx="2918621" cy="493236"/>
          </a:xfrm>
          <a:prstGeom prst="rect">
            <a:avLst/>
          </a:prstGeom>
        </p:spPr>
        <p:txBody>
          <a:bodyPr vert="horz" lIns="90639" tIns="45319" rIns="90639" bIns="45319" rtlCol="0" anchor="b"/>
          <a:lstStyle>
            <a:lvl1pPr algn="l">
              <a:defRPr sz="1300"/>
            </a:lvl1pPr>
          </a:lstStyle>
          <a:p>
            <a:endParaRPr kumimoji="1" lang="ja-JP" altLang="en-US"/>
          </a:p>
        </p:txBody>
      </p:sp>
      <p:sp>
        <p:nvSpPr>
          <p:cNvPr id="7" name="スライド番号プレースホルダー 6"/>
          <p:cNvSpPr>
            <a:spLocks noGrp="1"/>
          </p:cNvSpPr>
          <p:nvPr>
            <p:ph type="sldNum" sz="quarter" idx="5"/>
          </p:nvPr>
        </p:nvSpPr>
        <p:spPr>
          <a:xfrm>
            <a:off x="3815575" y="9371505"/>
            <a:ext cx="2918621" cy="493236"/>
          </a:xfrm>
          <a:prstGeom prst="rect">
            <a:avLst/>
          </a:prstGeom>
        </p:spPr>
        <p:txBody>
          <a:bodyPr vert="horz" lIns="90639" tIns="45319" rIns="90639" bIns="45319" rtlCol="0" anchor="b"/>
          <a:lstStyle>
            <a:lvl1pPr algn="r">
              <a:defRPr sz="1300"/>
            </a:lvl1pPr>
          </a:lstStyle>
          <a:p>
            <a:fld id="{F7D6F9C8-B6E2-4D73-B7EB-E3FDB4ADDB9B}" type="slidenum">
              <a:rPr kumimoji="1" lang="ja-JP" altLang="en-US" smtClean="0"/>
              <a:t>‹#›</a:t>
            </a:fld>
            <a:endParaRPr kumimoji="1" lang="ja-JP" altLang="en-US"/>
          </a:p>
        </p:txBody>
      </p:sp>
    </p:spTree>
    <p:extLst>
      <p:ext uri="{BB962C8B-B14F-4D97-AF65-F5344CB8AC3E}">
        <p14:creationId xmlns:p14="http://schemas.microsoft.com/office/powerpoint/2010/main" val="220611208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F7D6F9C8-B6E2-4D73-B7EB-E3FDB4ADDB9B}" type="slidenum">
              <a:rPr kumimoji="1" lang="ja-JP" altLang="en-US" smtClean="0"/>
              <a:t>1</a:t>
            </a:fld>
            <a:endParaRPr kumimoji="1" lang="ja-JP" altLang="en-US"/>
          </a:p>
        </p:txBody>
      </p:sp>
    </p:spTree>
    <p:extLst>
      <p:ext uri="{BB962C8B-B14F-4D97-AF65-F5344CB8AC3E}">
        <p14:creationId xmlns:p14="http://schemas.microsoft.com/office/powerpoint/2010/main" val="41928219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F7D6F9C8-B6E2-4D73-B7EB-E3FDB4ADDB9B}" type="slidenum">
              <a:rPr kumimoji="1" lang="ja-JP" altLang="en-US" smtClean="0"/>
              <a:t>2</a:t>
            </a:fld>
            <a:endParaRPr kumimoji="1" lang="ja-JP" altLang="en-US"/>
          </a:p>
        </p:txBody>
      </p:sp>
    </p:spTree>
    <p:extLst>
      <p:ext uri="{BB962C8B-B14F-4D97-AF65-F5344CB8AC3E}">
        <p14:creationId xmlns:p14="http://schemas.microsoft.com/office/powerpoint/2010/main" val="30919920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857250" y="1496484"/>
            <a:ext cx="5143500" cy="3183467"/>
          </a:xfrm>
        </p:spPr>
        <p:txBody>
          <a:bodyPr anchor="b"/>
          <a:lstStyle>
            <a:lvl1pPr algn="ctr">
              <a:defRPr sz="4500"/>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857250" y="4802717"/>
            <a:ext cx="5143500" cy="2207683"/>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F4E758AA-7B11-4A3F-A770-1FCB87916388}" type="datetimeFigureOut">
              <a:rPr kumimoji="1" lang="ja-JP" altLang="en-US" smtClean="0"/>
              <a:t>2017/3/20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C790C2F-C11A-4D31-846F-818765CC555D}" type="slidenum">
              <a:rPr kumimoji="1" lang="ja-JP" altLang="en-US" smtClean="0"/>
              <a:t>‹#›</a:t>
            </a:fld>
            <a:endParaRPr kumimoji="1" lang="ja-JP" altLang="en-US"/>
          </a:p>
        </p:txBody>
      </p:sp>
    </p:spTree>
    <p:extLst>
      <p:ext uri="{BB962C8B-B14F-4D97-AF65-F5344CB8AC3E}">
        <p14:creationId xmlns:p14="http://schemas.microsoft.com/office/powerpoint/2010/main" val="4427632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F4E758AA-7B11-4A3F-A770-1FCB87916388}" type="datetimeFigureOut">
              <a:rPr kumimoji="1" lang="ja-JP" altLang="en-US" smtClean="0"/>
              <a:t>2017/3/20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C790C2F-C11A-4D31-846F-818765CC555D}" type="slidenum">
              <a:rPr kumimoji="1" lang="ja-JP" altLang="en-US" smtClean="0"/>
              <a:t>‹#›</a:t>
            </a:fld>
            <a:endParaRPr kumimoji="1" lang="ja-JP" altLang="en-US"/>
          </a:p>
        </p:txBody>
      </p:sp>
    </p:spTree>
    <p:extLst>
      <p:ext uri="{BB962C8B-B14F-4D97-AF65-F5344CB8AC3E}">
        <p14:creationId xmlns:p14="http://schemas.microsoft.com/office/powerpoint/2010/main" val="1750869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4907757" y="486834"/>
            <a:ext cx="1478756" cy="7749117"/>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71488" y="486834"/>
            <a:ext cx="4350544" cy="7749117"/>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F4E758AA-7B11-4A3F-A770-1FCB87916388}" type="datetimeFigureOut">
              <a:rPr kumimoji="1" lang="ja-JP" altLang="en-US" smtClean="0"/>
              <a:t>2017/3/20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C790C2F-C11A-4D31-846F-818765CC555D}" type="slidenum">
              <a:rPr kumimoji="1" lang="ja-JP" altLang="en-US" smtClean="0"/>
              <a:t>‹#›</a:t>
            </a:fld>
            <a:endParaRPr kumimoji="1" lang="ja-JP" altLang="en-US"/>
          </a:p>
        </p:txBody>
      </p:sp>
    </p:spTree>
    <p:extLst>
      <p:ext uri="{BB962C8B-B14F-4D97-AF65-F5344CB8AC3E}">
        <p14:creationId xmlns:p14="http://schemas.microsoft.com/office/powerpoint/2010/main" val="20150741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F4E758AA-7B11-4A3F-A770-1FCB87916388}" type="datetimeFigureOut">
              <a:rPr kumimoji="1" lang="ja-JP" altLang="en-US" smtClean="0"/>
              <a:t>2017/3/20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C790C2F-C11A-4D31-846F-818765CC555D}" type="slidenum">
              <a:rPr kumimoji="1" lang="ja-JP" altLang="en-US" smtClean="0"/>
              <a:t>‹#›</a:t>
            </a:fld>
            <a:endParaRPr kumimoji="1" lang="ja-JP" altLang="en-US"/>
          </a:p>
        </p:txBody>
      </p:sp>
    </p:spTree>
    <p:extLst>
      <p:ext uri="{BB962C8B-B14F-4D97-AF65-F5344CB8AC3E}">
        <p14:creationId xmlns:p14="http://schemas.microsoft.com/office/powerpoint/2010/main" val="22340519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467916" y="2279653"/>
            <a:ext cx="5915025" cy="3803649"/>
          </a:xfrm>
        </p:spPr>
        <p:txBody>
          <a:bodyPr anchor="b"/>
          <a:lstStyle>
            <a:lvl1pPr>
              <a:defRPr sz="4500"/>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67916" y="6119286"/>
            <a:ext cx="5915025" cy="2000249"/>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F4E758AA-7B11-4A3F-A770-1FCB87916388}" type="datetimeFigureOut">
              <a:rPr kumimoji="1" lang="ja-JP" altLang="en-US" smtClean="0"/>
              <a:t>2017/3/20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C790C2F-C11A-4D31-846F-818765CC555D}" type="slidenum">
              <a:rPr kumimoji="1" lang="ja-JP" altLang="en-US" smtClean="0"/>
              <a:t>‹#›</a:t>
            </a:fld>
            <a:endParaRPr kumimoji="1" lang="ja-JP" altLang="en-US"/>
          </a:p>
        </p:txBody>
      </p:sp>
    </p:spTree>
    <p:extLst>
      <p:ext uri="{BB962C8B-B14F-4D97-AF65-F5344CB8AC3E}">
        <p14:creationId xmlns:p14="http://schemas.microsoft.com/office/powerpoint/2010/main" val="42749946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71488" y="2434167"/>
            <a:ext cx="2914650" cy="5801784"/>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3471863" y="2434167"/>
            <a:ext cx="2914650" cy="5801784"/>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F4E758AA-7B11-4A3F-A770-1FCB87916388}" type="datetimeFigureOut">
              <a:rPr kumimoji="1" lang="ja-JP" altLang="en-US" smtClean="0"/>
              <a:t>2017/3/20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2C790C2F-C11A-4D31-846F-818765CC555D}" type="slidenum">
              <a:rPr kumimoji="1" lang="ja-JP" altLang="en-US" smtClean="0"/>
              <a:t>‹#›</a:t>
            </a:fld>
            <a:endParaRPr kumimoji="1" lang="ja-JP" altLang="en-US"/>
          </a:p>
        </p:txBody>
      </p:sp>
    </p:spTree>
    <p:extLst>
      <p:ext uri="{BB962C8B-B14F-4D97-AF65-F5344CB8AC3E}">
        <p14:creationId xmlns:p14="http://schemas.microsoft.com/office/powerpoint/2010/main" val="9047650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72381" y="486836"/>
            <a:ext cx="5915025" cy="1767417"/>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72381" y="2241551"/>
            <a:ext cx="2901255"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72381" y="3340100"/>
            <a:ext cx="2901255" cy="4912784"/>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3471863" y="2241551"/>
            <a:ext cx="2915543"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3471863" y="3340100"/>
            <a:ext cx="2915543" cy="4912784"/>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F4E758AA-7B11-4A3F-A770-1FCB87916388}" type="datetimeFigureOut">
              <a:rPr kumimoji="1" lang="ja-JP" altLang="en-US" smtClean="0"/>
              <a:t>2017/3/20</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2C790C2F-C11A-4D31-846F-818765CC555D}" type="slidenum">
              <a:rPr kumimoji="1" lang="ja-JP" altLang="en-US" smtClean="0"/>
              <a:t>‹#›</a:t>
            </a:fld>
            <a:endParaRPr kumimoji="1" lang="ja-JP" altLang="en-US"/>
          </a:p>
        </p:txBody>
      </p:sp>
    </p:spTree>
    <p:extLst>
      <p:ext uri="{BB962C8B-B14F-4D97-AF65-F5344CB8AC3E}">
        <p14:creationId xmlns:p14="http://schemas.microsoft.com/office/powerpoint/2010/main" val="35024004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F4E758AA-7B11-4A3F-A770-1FCB87916388}" type="datetimeFigureOut">
              <a:rPr kumimoji="1" lang="ja-JP" altLang="en-US" smtClean="0"/>
              <a:t>2017/3/20</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2C790C2F-C11A-4D31-846F-818765CC555D}" type="slidenum">
              <a:rPr kumimoji="1" lang="ja-JP" altLang="en-US" smtClean="0"/>
              <a:t>‹#›</a:t>
            </a:fld>
            <a:endParaRPr kumimoji="1" lang="ja-JP" altLang="en-US"/>
          </a:p>
        </p:txBody>
      </p:sp>
    </p:spTree>
    <p:extLst>
      <p:ext uri="{BB962C8B-B14F-4D97-AF65-F5344CB8AC3E}">
        <p14:creationId xmlns:p14="http://schemas.microsoft.com/office/powerpoint/2010/main" val="8086274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F4E758AA-7B11-4A3F-A770-1FCB87916388}" type="datetimeFigureOut">
              <a:rPr kumimoji="1" lang="ja-JP" altLang="en-US" smtClean="0"/>
              <a:t>2017/3/20</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2C790C2F-C11A-4D31-846F-818765CC555D}" type="slidenum">
              <a:rPr kumimoji="1" lang="ja-JP" altLang="en-US" smtClean="0"/>
              <a:t>‹#›</a:t>
            </a:fld>
            <a:endParaRPr kumimoji="1" lang="ja-JP" altLang="en-US"/>
          </a:p>
        </p:txBody>
      </p:sp>
    </p:spTree>
    <p:extLst>
      <p:ext uri="{BB962C8B-B14F-4D97-AF65-F5344CB8AC3E}">
        <p14:creationId xmlns:p14="http://schemas.microsoft.com/office/powerpoint/2010/main" val="22131834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72381" y="609600"/>
            <a:ext cx="2211884" cy="2133600"/>
          </a:xfrm>
        </p:spPr>
        <p:txBody>
          <a:bodyPr anchor="b"/>
          <a:lstStyle>
            <a:lvl1pPr>
              <a:defRPr sz="2400"/>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2915543" y="1316569"/>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F4E758AA-7B11-4A3F-A770-1FCB87916388}" type="datetimeFigureOut">
              <a:rPr kumimoji="1" lang="ja-JP" altLang="en-US" smtClean="0"/>
              <a:t>2017/3/20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2C790C2F-C11A-4D31-846F-818765CC555D}" type="slidenum">
              <a:rPr kumimoji="1" lang="ja-JP" altLang="en-US" smtClean="0"/>
              <a:t>‹#›</a:t>
            </a:fld>
            <a:endParaRPr kumimoji="1" lang="ja-JP" altLang="en-US"/>
          </a:p>
        </p:txBody>
      </p:sp>
    </p:spTree>
    <p:extLst>
      <p:ext uri="{BB962C8B-B14F-4D97-AF65-F5344CB8AC3E}">
        <p14:creationId xmlns:p14="http://schemas.microsoft.com/office/powerpoint/2010/main" val="26132091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472381" y="609600"/>
            <a:ext cx="2211884" cy="2133600"/>
          </a:xfrm>
        </p:spPr>
        <p:txBody>
          <a:bodyPr anchor="b"/>
          <a:lstStyle>
            <a:lvl1pPr>
              <a:defRPr sz="2400"/>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2915543" y="1316569"/>
            <a:ext cx="3471863" cy="6498167"/>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kumimoji="1" lang="ja-JP" altLang="en-US"/>
          </a:p>
        </p:txBody>
      </p:sp>
      <p:sp>
        <p:nvSpPr>
          <p:cNvPr id="4" name="テキスト プレースホルダー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F4E758AA-7B11-4A3F-A770-1FCB87916388}" type="datetimeFigureOut">
              <a:rPr kumimoji="1" lang="ja-JP" altLang="en-US" smtClean="0"/>
              <a:t>2017/3/20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2C790C2F-C11A-4D31-846F-818765CC555D}" type="slidenum">
              <a:rPr kumimoji="1" lang="ja-JP" altLang="en-US" smtClean="0"/>
              <a:t>‹#›</a:t>
            </a:fld>
            <a:endParaRPr kumimoji="1" lang="ja-JP" altLang="en-US"/>
          </a:p>
        </p:txBody>
      </p:sp>
    </p:spTree>
    <p:extLst>
      <p:ext uri="{BB962C8B-B14F-4D97-AF65-F5344CB8AC3E}">
        <p14:creationId xmlns:p14="http://schemas.microsoft.com/office/powerpoint/2010/main" val="7692085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71488" y="486836"/>
            <a:ext cx="5915025" cy="1767417"/>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71488" y="8475136"/>
            <a:ext cx="1543050" cy="486833"/>
          </a:xfrm>
          <a:prstGeom prst="rect">
            <a:avLst/>
          </a:prstGeom>
        </p:spPr>
        <p:txBody>
          <a:bodyPr vert="horz" lIns="91440" tIns="45720" rIns="91440" bIns="45720" rtlCol="0" anchor="ctr"/>
          <a:lstStyle>
            <a:lvl1pPr algn="l">
              <a:defRPr sz="900">
                <a:solidFill>
                  <a:schemeClr val="tx1">
                    <a:tint val="75000"/>
                  </a:schemeClr>
                </a:solidFill>
              </a:defRPr>
            </a:lvl1pPr>
          </a:lstStyle>
          <a:p>
            <a:fld id="{F4E758AA-7B11-4A3F-A770-1FCB87916388}" type="datetimeFigureOut">
              <a:rPr kumimoji="1" lang="ja-JP" altLang="en-US" smtClean="0"/>
              <a:t>2017/3/20</a:t>
            </a:fld>
            <a:endParaRPr kumimoji="1" lang="ja-JP" altLang="en-US"/>
          </a:p>
        </p:txBody>
      </p:sp>
      <p:sp>
        <p:nvSpPr>
          <p:cNvPr id="5" name="フッター プレースホルダー 4"/>
          <p:cNvSpPr>
            <a:spLocks noGrp="1"/>
          </p:cNvSpPr>
          <p:nvPr>
            <p:ph type="ftr" sz="quarter" idx="3"/>
          </p:nvPr>
        </p:nvSpPr>
        <p:spPr>
          <a:xfrm>
            <a:off x="2271713" y="8475136"/>
            <a:ext cx="2314575" cy="48683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4843463" y="8475136"/>
            <a:ext cx="1543050" cy="486833"/>
          </a:xfrm>
          <a:prstGeom prst="rect">
            <a:avLst/>
          </a:prstGeom>
        </p:spPr>
        <p:txBody>
          <a:bodyPr vert="horz" lIns="91440" tIns="45720" rIns="91440" bIns="45720" rtlCol="0" anchor="ctr"/>
          <a:lstStyle>
            <a:lvl1pPr algn="r">
              <a:defRPr sz="900">
                <a:solidFill>
                  <a:schemeClr val="tx1">
                    <a:tint val="75000"/>
                  </a:schemeClr>
                </a:solidFill>
              </a:defRPr>
            </a:lvl1pPr>
          </a:lstStyle>
          <a:p>
            <a:fld id="{2C790C2F-C11A-4D31-846F-818765CC555D}" type="slidenum">
              <a:rPr kumimoji="1" lang="ja-JP" altLang="en-US" smtClean="0"/>
              <a:t>‹#›</a:t>
            </a:fld>
            <a:endParaRPr kumimoji="1" lang="ja-JP" altLang="en-US"/>
          </a:p>
        </p:txBody>
      </p:sp>
    </p:spTree>
    <p:extLst>
      <p:ext uri="{BB962C8B-B14F-4D97-AF65-F5344CB8AC3E}">
        <p14:creationId xmlns:p14="http://schemas.microsoft.com/office/powerpoint/2010/main" val="1836020401"/>
      </p:ext>
    </p:extLst>
  </p:cSld>
  <p:clrMap bg1="lt1" tx1="dk1" bg2="lt2" tx2="dk2" accent1="accent1" accent2="accent2" accent3="accent3" accent4="accent4" accent5="accent5" accent6="accent6" hlink="hlink" folHlink="folHlink"/>
  <p:sldLayoutIdLst>
    <p:sldLayoutId id="2147483714" r:id="rId1"/>
    <p:sldLayoutId id="2147483715" r:id="rId2"/>
    <p:sldLayoutId id="2147483716" r:id="rId3"/>
    <p:sldLayoutId id="2147483717" r:id="rId4"/>
    <p:sldLayoutId id="2147483718" r:id="rId5"/>
    <p:sldLayoutId id="2147483719" r:id="rId6"/>
    <p:sldLayoutId id="2147483720" r:id="rId7"/>
    <p:sldLayoutId id="2147483721" r:id="rId8"/>
    <p:sldLayoutId id="2147483722" r:id="rId9"/>
    <p:sldLayoutId id="2147483723" r:id="rId10"/>
    <p:sldLayoutId id="2147483724"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ja-JP"/>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 name="テキスト ボックス 51"/>
          <p:cNvSpPr txBox="1"/>
          <p:nvPr/>
        </p:nvSpPr>
        <p:spPr>
          <a:xfrm>
            <a:off x="291960" y="601433"/>
            <a:ext cx="6300568" cy="1200329"/>
          </a:xfrm>
          <a:prstGeom prst="rect">
            <a:avLst/>
          </a:prstGeom>
          <a:noFill/>
          <a:ln w="15875">
            <a:solidFill>
              <a:schemeClr val="tx1"/>
            </a:solidFill>
          </a:ln>
        </p:spPr>
        <p:txBody>
          <a:bodyPr wrap="square" rtlCol="0">
            <a:spAutoFit/>
          </a:bodyPr>
          <a:lstStyle/>
          <a:p>
            <a:endParaRPr kumimoji="1" lang="en-US" altLang="ja-JP" sz="1200" dirty="0" smtClean="0"/>
          </a:p>
          <a:p>
            <a:r>
              <a:rPr kumimoji="1" lang="ja-JP" altLang="en-US" sz="1200" dirty="0" smtClean="0"/>
              <a:t>氏名：　　　　　　　　　　　　　　　　　　　　　　　　　　　　</a:t>
            </a:r>
            <a:r>
              <a:rPr lang="ja-JP" altLang="en-US" sz="1200" dirty="0" smtClean="0"/>
              <a:t>記載日：平成</a:t>
            </a:r>
            <a:r>
              <a:rPr lang="ja-JP" altLang="en-US" sz="1200" dirty="0"/>
              <a:t>　</a:t>
            </a:r>
            <a:r>
              <a:rPr lang="ja-JP" altLang="en-US" sz="1200" dirty="0" smtClean="0"/>
              <a:t>　年</a:t>
            </a:r>
            <a:r>
              <a:rPr lang="ja-JP" altLang="en-US" sz="1200" dirty="0"/>
              <a:t>　</a:t>
            </a:r>
            <a:r>
              <a:rPr lang="ja-JP" altLang="en-US" sz="1200" dirty="0" smtClean="0"/>
              <a:t>　月　　日</a:t>
            </a:r>
            <a:r>
              <a:rPr kumimoji="1" lang="ja-JP" altLang="en-US" sz="1200" dirty="0" smtClean="0"/>
              <a:t>（入庁　　年目）</a:t>
            </a:r>
            <a:endParaRPr kumimoji="1" lang="en-US" altLang="ja-JP" sz="1200" dirty="0" smtClean="0"/>
          </a:p>
          <a:p>
            <a:endParaRPr lang="en-US" altLang="ja-JP" sz="1200" dirty="0" smtClean="0"/>
          </a:p>
          <a:p>
            <a:r>
              <a:rPr lang="ja-JP" altLang="en-US" sz="1200" dirty="0" smtClean="0"/>
              <a:t>入庁後の経験分野</a:t>
            </a:r>
            <a:endParaRPr lang="en-US" altLang="ja-JP" sz="1200" dirty="0" smtClean="0"/>
          </a:p>
          <a:p>
            <a:r>
              <a:rPr lang="ja-JP" altLang="en-US" sz="1200" dirty="0" smtClean="0"/>
              <a:t>　保健所：精神・感染症・難病・母子・老成人・ 健康づくり・介護保険・学生指導</a:t>
            </a:r>
            <a:endParaRPr lang="en-US" altLang="ja-JP" sz="1200" dirty="0" smtClean="0"/>
          </a:p>
          <a:p>
            <a:r>
              <a:rPr lang="ja-JP" altLang="en-US" sz="1200" dirty="0"/>
              <a:t>　</a:t>
            </a:r>
            <a:r>
              <a:rPr lang="ja-JP" altLang="en-US" sz="1200" dirty="0" smtClean="0"/>
              <a:t>本庁・その他：</a:t>
            </a:r>
            <a:r>
              <a:rPr lang="ja-JP" altLang="en-US" sz="1200" dirty="0"/>
              <a:t>　</a:t>
            </a:r>
            <a:endParaRPr kumimoji="1" lang="en-US" altLang="ja-JP" sz="1200" dirty="0" smtClean="0"/>
          </a:p>
        </p:txBody>
      </p:sp>
      <p:sp>
        <p:nvSpPr>
          <p:cNvPr id="21" name="テキスト ボックス 20"/>
          <p:cNvSpPr txBox="1"/>
          <p:nvPr/>
        </p:nvSpPr>
        <p:spPr>
          <a:xfrm>
            <a:off x="813961" y="6942178"/>
            <a:ext cx="5778567" cy="830997"/>
          </a:xfrm>
          <a:prstGeom prst="rect">
            <a:avLst/>
          </a:prstGeom>
          <a:noFill/>
          <a:ln w="19050">
            <a:solidFill>
              <a:schemeClr val="tx1"/>
            </a:solidFill>
            <a:bevel/>
          </a:ln>
        </p:spPr>
        <p:txBody>
          <a:bodyPr wrap="square" rtlCol="0">
            <a:spAutoFit/>
          </a:bodyPr>
          <a:lstStyle/>
          <a:p>
            <a:r>
              <a:rPr lang="ja-JP" altLang="en-US" sz="1200" kern="0" dirty="0" smtClean="0">
                <a:latin typeface="ＭＳ ゴシック" panose="020B0609070205080204" pitchFamily="49" charset="-128"/>
                <a:ea typeface="ＭＳ ゴシック" panose="020B0609070205080204" pitchFamily="49" charset="-128"/>
              </a:rPr>
              <a:t>今後の受講希望の研修：</a:t>
            </a:r>
            <a:endParaRPr lang="en-US" altLang="ja-JP" sz="1200" kern="0" dirty="0" smtClean="0">
              <a:latin typeface="ＭＳ ゴシック" panose="020B0609070205080204" pitchFamily="49" charset="-128"/>
              <a:ea typeface="ＭＳ ゴシック" panose="020B0609070205080204" pitchFamily="49" charset="-128"/>
            </a:endParaRPr>
          </a:p>
          <a:p>
            <a:endParaRPr kumimoji="1" lang="en-US" altLang="ja-JP" sz="1200" b="1" kern="0" dirty="0">
              <a:latin typeface="ＭＳ ゴシック" panose="020B0609070205080204" pitchFamily="49" charset="-128"/>
              <a:ea typeface="ＭＳ ゴシック" panose="020B0609070205080204" pitchFamily="49" charset="-128"/>
            </a:endParaRPr>
          </a:p>
          <a:p>
            <a:endParaRPr lang="en-US" altLang="ja-JP" sz="1200" b="1" kern="0" dirty="0" smtClean="0">
              <a:latin typeface="ＭＳ ゴシック" panose="020B0609070205080204" pitchFamily="49" charset="-128"/>
              <a:ea typeface="ＭＳ ゴシック" panose="020B0609070205080204" pitchFamily="49" charset="-128"/>
            </a:endParaRPr>
          </a:p>
          <a:p>
            <a:endParaRPr kumimoji="1" lang="ja-JP" altLang="en-US" sz="1200" b="1" kern="0" dirty="0">
              <a:ea typeface="ＭＳ ゴシック" panose="020B0609070205080204" pitchFamily="49" charset="-128"/>
            </a:endParaRPr>
          </a:p>
        </p:txBody>
      </p:sp>
      <p:sp>
        <p:nvSpPr>
          <p:cNvPr id="25" name="テキスト ボックス 24"/>
          <p:cNvSpPr txBox="1"/>
          <p:nvPr/>
        </p:nvSpPr>
        <p:spPr>
          <a:xfrm>
            <a:off x="1736924" y="0"/>
            <a:ext cx="3852716" cy="461665"/>
          </a:xfrm>
          <a:prstGeom prst="rect">
            <a:avLst/>
          </a:prstGeom>
          <a:noFill/>
        </p:spPr>
        <p:txBody>
          <a:bodyPr wrap="square" rtlCol="0">
            <a:spAutoFit/>
          </a:bodyPr>
          <a:lstStyle/>
          <a:p>
            <a:pPr algn="ctr"/>
            <a:r>
              <a:rPr lang="ja-JP" altLang="en-US" sz="2400" dirty="0" smtClean="0">
                <a:latin typeface="AR P丸ゴシック体E" panose="020F0900000000000000" pitchFamily="50" charset="-128"/>
                <a:ea typeface="AR P丸ゴシック体E" panose="020F0900000000000000" pitchFamily="50" charset="-128"/>
              </a:rPr>
              <a:t>私のキャリア形成ビジョン</a:t>
            </a:r>
            <a:endParaRPr lang="ja-JP" altLang="en-US" sz="2400" dirty="0">
              <a:solidFill>
                <a:schemeClr val="accent1">
                  <a:lumMod val="50000"/>
                </a:schemeClr>
              </a:solidFill>
              <a:latin typeface="AR P丸ゴシック体E" panose="020F0900000000000000" pitchFamily="50" charset="-128"/>
              <a:ea typeface="AR P丸ゴシック体E" panose="020F0900000000000000" pitchFamily="50" charset="-128"/>
            </a:endParaRPr>
          </a:p>
        </p:txBody>
      </p:sp>
      <p:sp>
        <p:nvSpPr>
          <p:cNvPr id="7" name="テキスト ボックス 6"/>
          <p:cNvSpPr txBox="1"/>
          <p:nvPr/>
        </p:nvSpPr>
        <p:spPr>
          <a:xfrm>
            <a:off x="275433" y="3584474"/>
            <a:ext cx="430887" cy="3142503"/>
          </a:xfrm>
          <a:prstGeom prst="rect">
            <a:avLst/>
          </a:prstGeom>
          <a:solidFill>
            <a:schemeClr val="lt1"/>
          </a:solidFill>
          <a:ln w="15875">
            <a:solidFill>
              <a:schemeClr val="tx1"/>
            </a:solidFill>
          </a:ln>
        </p:spPr>
        <p:txBody>
          <a:bodyPr vert="eaVert" wrap="square" rtlCol="0">
            <a:spAutoFit/>
          </a:bodyPr>
          <a:lstStyle/>
          <a:p>
            <a:pPr algn="ctr"/>
            <a:r>
              <a:rPr kumimoji="1" lang="ja-JP" altLang="en-US" sz="1600" dirty="0" smtClean="0"/>
              <a:t>キャリデザイン</a:t>
            </a:r>
          </a:p>
        </p:txBody>
      </p:sp>
      <p:sp>
        <p:nvSpPr>
          <p:cNvPr id="87" name="テキスト ボックス 86"/>
          <p:cNvSpPr txBox="1"/>
          <p:nvPr/>
        </p:nvSpPr>
        <p:spPr>
          <a:xfrm>
            <a:off x="275434" y="6931735"/>
            <a:ext cx="430887" cy="1533833"/>
          </a:xfrm>
          <a:prstGeom prst="rect">
            <a:avLst/>
          </a:prstGeom>
          <a:solidFill>
            <a:schemeClr val="lt1"/>
          </a:solidFill>
          <a:ln w="15875">
            <a:solidFill>
              <a:schemeClr val="tx1"/>
            </a:solidFill>
          </a:ln>
        </p:spPr>
        <p:txBody>
          <a:bodyPr vert="eaVert" wrap="square" rtlCol="0">
            <a:spAutoFit/>
          </a:bodyPr>
          <a:lstStyle/>
          <a:p>
            <a:pPr algn="ctr"/>
            <a:r>
              <a:rPr kumimoji="1" lang="ja-JP" altLang="en-US" sz="1600" dirty="0" smtClean="0"/>
              <a:t>スキルアップ</a:t>
            </a:r>
          </a:p>
        </p:txBody>
      </p:sp>
      <p:sp>
        <p:nvSpPr>
          <p:cNvPr id="59" name="テキスト ボックス 58"/>
          <p:cNvSpPr txBox="1"/>
          <p:nvPr/>
        </p:nvSpPr>
        <p:spPr>
          <a:xfrm>
            <a:off x="296877" y="1918965"/>
            <a:ext cx="3139497" cy="1569660"/>
          </a:xfrm>
          <a:prstGeom prst="rect">
            <a:avLst/>
          </a:prstGeom>
          <a:noFill/>
          <a:ln w="15875">
            <a:solidFill>
              <a:schemeClr val="tx1"/>
            </a:solidFill>
          </a:ln>
        </p:spPr>
        <p:txBody>
          <a:bodyPr wrap="square" rtlCol="0">
            <a:spAutoFit/>
          </a:bodyPr>
          <a:lstStyle/>
          <a:p>
            <a:r>
              <a:rPr lang="ja-JP" altLang="en-US" sz="1200" dirty="0"/>
              <a:t>貴方</a:t>
            </a:r>
            <a:r>
              <a:rPr lang="ja-JP" altLang="en-US" sz="1200" dirty="0" smtClean="0"/>
              <a:t>は、どんな</a:t>
            </a:r>
            <a:r>
              <a:rPr kumimoji="1" lang="ja-JP" altLang="en-US" sz="1200" dirty="0" smtClean="0"/>
              <a:t>保健師をめざしますか。</a:t>
            </a:r>
            <a:endParaRPr kumimoji="1" lang="en-US" altLang="ja-JP" sz="1200" dirty="0" smtClean="0"/>
          </a:p>
          <a:p>
            <a:r>
              <a:rPr lang="ja-JP" altLang="en-US" sz="1200" dirty="0" smtClean="0"/>
              <a:t>〇</a:t>
            </a:r>
            <a:endParaRPr lang="en-US" altLang="ja-JP" sz="1200" dirty="0" smtClean="0"/>
          </a:p>
          <a:p>
            <a:endParaRPr kumimoji="1" lang="en-US" altLang="ja-JP" sz="1200" dirty="0"/>
          </a:p>
          <a:p>
            <a:endParaRPr lang="en-US" altLang="ja-JP" sz="1200" dirty="0" smtClean="0"/>
          </a:p>
          <a:p>
            <a:r>
              <a:rPr kumimoji="1" lang="ja-JP" altLang="en-US" sz="1200" dirty="0" smtClean="0"/>
              <a:t>〇</a:t>
            </a:r>
            <a:endParaRPr kumimoji="1" lang="en-US" altLang="ja-JP" sz="1200" dirty="0" smtClean="0"/>
          </a:p>
          <a:p>
            <a:endParaRPr lang="en-US" altLang="ja-JP" sz="1200" dirty="0"/>
          </a:p>
          <a:p>
            <a:endParaRPr kumimoji="1" lang="en-US" altLang="ja-JP" sz="1200" dirty="0" smtClean="0"/>
          </a:p>
          <a:p>
            <a:endParaRPr kumimoji="1" lang="en-US" altLang="ja-JP" sz="1200" dirty="0" smtClean="0"/>
          </a:p>
        </p:txBody>
      </p:sp>
      <p:graphicFrame>
        <p:nvGraphicFramePr>
          <p:cNvPr id="3" name="表 2"/>
          <p:cNvGraphicFramePr>
            <a:graphicFrameLocks noGrp="1"/>
          </p:cNvGraphicFramePr>
          <p:nvPr>
            <p:extLst>
              <p:ext uri="{D42A27DB-BD31-4B8C-83A1-F6EECF244321}">
                <p14:modId xmlns:p14="http://schemas.microsoft.com/office/powerpoint/2010/main" val="2303706820"/>
              </p:ext>
            </p:extLst>
          </p:nvPr>
        </p:nvGraphicFramePr>
        <p:xfrm>
          <a:off x="825907" y="4508103"/>
          <a:ext cx="5766620" cy="2199640"/>
        </p:xfrm>
        <a:graphic>
          <a:graphicData uri="http://schemas.openxmlformats.org/drawingml/2006/table">
            <a:tbl>
              <a:tblPr firstRow="1" bandRow="1">
                <a:tableStyleId>{5C22544A-7EE6-4342-B048-85BDC9FD1C3A}</a:tableStyleId>
              </a:tblPr>
              <a:tblGrid>
                <a:gridCol w="413574"/>
                <a:gridCol w="1248524"/>
                <a:gridCol w="1747934"/>
                <a:gridCol w="2356588"/>
              </a:tblGrid>
              <a:tr h="370840">
                <a:tc>
                  <a:txBody>
                    <a:bodyPr/>
                    <a:lstStyle/>
                    <a:p>
                      <a:endParaRPr kumimoji="1" lang="ja-JP" altLang="en-US" sz="1200" baseline="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200" b="0" baseline="0" smtClean="0">
                          <a:solidFill>
                            <a:schemeClr val="tx1"/>
                          </a:solidFill>
                        </a:rPr>
                        <a:t>経験年数</a:t>
                      </a:r>
                      <a:endParaRPr kumimoji="1" lang="ja-JP" altLang="en-US" sz="1200" b="0" baseline="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200" b="0" baseline="0" dirty="0" smtClean="0">
                          <a:solidFill>
                            <a:schemeClr val="tx1"/>
                          </a:solidFill>
                        </a:rPr>
                        <a:t>所属</a:t>
                      </a:r>
                      <a:endParaRPr kumimoji="1" lang="ja-JP" altLang="en-US" sz="1200" baseline="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200" b="0" baseline="0" dirty="0" smtClean="0">
                          <a:solidFill>
                            <a:schemeClr val="tx1"/>
                          </a:solidFill>
                        </a:rPr>
                        <a:t>経験したい業務内容</a:t>
                      </a:r>
                      <a:endParaRPr kumimoji="1" lang="ja-JP" altLang="en-US" sz="1200" baseline="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70840">
                <a:tc>
                  <a:txBody>
                    <a:bodyPr/>
                    <a:lstStyle/>
                    <a:p>
                      <a:r>
                        <a:rPr kumimoji="1" lang="ja-JP" altLang="en-US" sz="1200" baseline="0" dirty="0" smtClean="0"/>
                        <a:t>１</a:t>
                      </a:r>
                      <a:endParaRPr kumimoji="1" lang="ja-JP" altLang="en-US" sz="1200" baseline="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kumimoji="1" lang="en-US" altLang="ja-JP" sz="1200" baseline="0" dirty="0" smtClean="0"/>
                    </a:p>
                    <a:p>
                      <a:endParaRPr kumimoji="1" lang="ja-JP" altLang="en-US" sz="1200" baseline="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sz="1200" baseline="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sz="1200" baseline="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70840">
                <a:tc>
                  <a:txBody>
                    <a:bodyPr/>
                    <a:lstStyle/>
                    <a:p>
                      <a:r>
                        <a:rPr kumimoji="1" lang="ja-JP" altLang="en-US" sz="1200" baseline="0" dirty="0" smtClean="0"/>
                        <a:t>２</a:t>
                      </a:r>
                      <a:endParaRPr kumimoji="1" lang="ja-JP" altLang="en-US" sz="1200" baseline="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kumimoji="1" lang="en-US" altLang="ja-JP" sz="1200" baseline="0" dirty="0" smtClean="0"/>
                    </a:p>
                    <a:p>
                      <a:endParaRPr kumimoji="1" lang="ja-JP" altLang="en-US" sz="1200" baseline="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sz="1200" baseline="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sz="1200" baseline="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70840">
                <a:tc>
                  <a:txBody>
                    <a:bodyPr/>
                    <a:lstStyle/>
                    <a:p>
                      <a:r>
                        <a:rPr kumimoji="1" lang="ja-JP" altLang="en-US" sz="1200" baseline="0" dirty="0" smtClean="0"/>
                        <a:t>３</a:t>
                      </a:r>
                      <a:endParaRPr kumimoji="1" lang="ja-JP" altLang="en-US" sz="1200" baseline="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kumimoji="1" lang="en-US" altLang="ja-JP" sz="1200" baseline="0" dirty="0" smtClean="0"/>
                    </a:p>
                    <a:p>
                      <a:endParaRPr kumimoji="1" lang="ja-JP" altLang="en-US" sz="1200" baseline="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sz="1200" baseline="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sz="1200" baseline="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70840">
                <a:tc>
                  <a:txBody>
                    <a:bodyPr/>
                    <a:lstStyle/>
                    <a:p>
                      <a:r>
                        <a:rPr kumimoji="1" lang="ja-JP" altLang="en-US" sz="1200" baseline="0" dirty="0" smtClean="0"/>
                        <a:t>４</a:t>
                      </a:r>
                      <a:endParaRPr kumimoji="1" lang="ja-JP" altLang="en-US" sz="1200" baseline="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kumimoji="1" lang="en-US" altLang="ja-JP" sz="1200" baseline="0" dirty="0" smtClean="0"/>
                    </a:p>
                    <a:p>
                      <a:endParaRPr kumimoji="1" lang="ja-JP" altLang="en-US" sz="1200" baseline="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sz="1200" baseline="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sz="1200" baseline="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sp>
        <p:nvSpPr>
          <p:cNvPr id="61" name="テキスト ボックス 60"/>
          <p:cNvSpPr txBox="1"/>
          <p:nvPr/>
        </p:nvSpPr>
        <p:spPr>
          <a:xfrm>
            <a:off x="813961" y="7831994"/>
            <a:ext cx="5778567" cy="646331"/>
          </a:xfrm>
          <a:prstGeom prst="rect">
            <a:avLst/>
          </a:prstGeom>
          <a:noFill/>
          <a:ln w="19050">
            <a:solidFill>
              <a:schemeClr val="tx1"/>
            </a:solidFill>
            <a:bevel/>
          </a:ln>
        </p:spPr>
        <p:txBody>
          <a:bodyPr wrap="square" rtlCol="0">
            <a:spAutoFit/>
          </a:bodyPr>
          <a:lstStyle/>
          <a:p>
            <a:r>
              <a:rPr lang="ja-JP" altLang="en-US" sz="1200" kern="0" dirty="0" smtClean="0">
                <a:latin typeface="ＭＳ ゴシック" panose="020B0609070205080204" pitchFamily="49" charset="-128"/>
                <a:ea typeface="ＭＳ ゴシック" panose="020B0609070205080204" pitchFamily="49" charset="-128"/>
              </a:rPr>
              <a:t>自己研鑽：</a:t>
            </a:r>
            <a:endParaRPr lang="en-US" altLang="ja-JP" sz="1200" kern="0" dirty="0" smtClean="0">
              <a:latin typeface="ＭＳ ゴシック" panose="020B0609070205080204" pitchFamily="49" charset="-128"/>
              <a:ea typeface="ＭＳ ゴシック" panose="020B0609070205080204" pitchFamily="49" charset="-128"/>
            </a:endParaRPr>
          </a:p>
          <a:p>
            <a:endParaRPr kumimoji="1" lang="en-US" altLang="ja-JP" sz="1200" b="1" kern="0" dirty="0">
              <a:latin typeface="ＭＳ ゴシック" panose="020B0609070205080204" pitchFamily="49" charset="-128"/>
              <a:ea typeface="ＭＳ ゴシック" panose="020B0609070205080204" pitchFamily="49" charset="-128"/>
            </a:endParaRPr>
          </a:p>
          <a:p>
            <a:endParaRPr kumimoji="1" lang="ja-JP" altLang="en-US" sz="1200" b="1" kern="0" dirty="0">
              <a:ea typeface="ＭＳ ゴシック" panose="020B0609070205080204" pitchFamily="49" charset="-128"/>
            </a:endParaRPr>
          </a:p>
        </p:txBody>
      </p:sp>
      <p:sp>
        <p:nvSpPr>
          <p:cNvPr id="5" name="角丸四角形 4"/>
          <p:cNvSpPr/>
          <p:nvPr/>
        </p:nvSpPr>
        <p:spPr>
          <a:xfrm>
            <a:off x="3687098" y="1887795"/>
            <a:ext cx="2905430" cy="1622332"/>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200" dirty="0" smtClean="0">
                <a:solidFill>
                  <a:schemeClr val="tx1"/>
                </a:solidFill>
              </a:rPr>
              <a:t>それを実現させるために、具体的な目標を書いてみましょう。</a:t>
            </a:r>
            <a:endParaRPr kumimoji="1" lang="en-US" altLang="ja-JP" sz="1200" dirty="0" smtClean="0">
              <a:solidFill>
                <a:schemeClr val="tx1"/>
              </a:solidFill>
            </a:endParaRPr>
          </a:p>
          <a:p>
            <a:r>
              <a:rPr lang="ja-JP" altLang="en-US" sz="1200" dirty="0" smtClean="0">
                <a:solidFill>
                  <a:schemeClr val="tx1"/>
                </a:solidFill>
              </a:rPr>
              <a:t>長期目標：</a:t>
            </a:r>
            <a:endParaRPr lang="en-US" altLang="ja-JP" sz="1200" dirty="0" smtClean="0">
              <a:solidFill>
                <a:schemeClr val="tx1"/>
              </a:solidFill>
            </a:endParaRPr>
          </a:p>
          <a:p>
            <a:endParaRPr kumimoji="1" lang="en-US" altLang="ja-JP" sz="1200" dirty="0">
              <a:solidFill>
                <a:schemeClr val="tx1"/>
              </a:solidFill>
            </a:endParaRPr>
          </a:p>
          <a:p>
            <a:endParaRPr lang="en-US" altLang="ja-JP" sz="1200" dirty="0" smtClean="0">
              <a:solidFill>
                <a:schemeClr val="tx1"/>
              </a:solidFill>
            </a:endParaRPr>
          </a:p>
          <a:p>
            <a:r>
              <a:rPr kumimoji="1" lang="ja-JP" altLang="en-US" sz="1200" dirty="0">
                <a:solidFill>
                  <a:schemeClr val="tx1"/>
                </a:solidFill>
              </a:rPr>
              <a:t>短期</a:t>
            </a:r>
            <a:r>
              <a:rPr kumimoji="1" lang="ja-JP" altLang="en-US" sz="1200" dirty="0" smtClean="0">
                <a:solidFill>
                  <a:schemeClr val="tx1"/>
                </a:solidFill>
              </a:rPr>
              <a:t>目標：</a:t>
            </a:r>
            <a:endParaRPr kumimoji="1" lang="en-US" altLang="ja-JP" sz="1200" dirty="0" smtClean="0">
              <a:solidFill>
                <a:schemeClr val="tx1"/>
              </a:solidFill>
            </a:endParaRPr>
          </a:p>
          <a:p>
            <a:endParaRPr lang="en-US" altLang="ja-JP" sz="1200" dirty="0">
              <a:solidFill>
                <a:schemeClr val="tx1"/>
              </a:solidFill>
            </a:endParaRPr>
          </a:p>
          <a:p>
            <a:endParaRPr kumimoji="1" lang="en-US" altLang="ja-JP" sz="1200" dirty="0" smtClean="0">
              <a:solidFill>
                <a:schemeClr val="tx1"/>
              </a:solidFill>
            </a:endParaRPr>
          </a:p>
          <a:p>
            <a:endParaRPr kumimoji="1" lang="ja-JP" altLang="en-US" sz="1200" dirty="0">
              <a:solidFill>
                <a:schemeClr val="tx1"/>
              </a:solidFill>
            </a:endParaRPr>
          </a:p>
        </p:txBody>
      </p:sp>
      <p:sp>
        <p:nvSpPr>
          <p:cNvPr id="8" name="右矢印 7"/>
          <p:cNvSpPr/>
          <p:nvPr/>
        </p:nvSpPr>
        <p:spPr>
          <a:xfrm>
            <a:off x="3038475" y="1887794"/>
            <a:ext cx="722364" cy="265471"/>
          </a:xfrm>
          <a:prstGeom prst="rightArrow">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2" name="テキスト ボックス 61"/>
          <p:cNvSpPr txBox="1"/>
          <p:nvPr/>
        </p:nvSpPr>
        <p:spPr>
          <a:xfrm>
            <a:off x="250722" y="8548976"/>
            <a:ext cx="6341805" cy="461665"/>
          </a:xfrm>
          <a:prstGeom prst="rect">
            <a:avLst/>
          </a:prstGeom>
          <a:noFill/>
          <a:ln w="19050">
            <a:solidFill>
              <a:schemeClr val="tx1"/>
            </a:solidFill>
            <a:bevel/>
          </a:ln>
        </p:spPr>
        <p:txBody>
          <a:bodyPr wrap="square" rtlCol="0">
            <a:spAutoFit/>
          </a:bodyPr>
          <a:lstStyle/>
          <a:p>
            <a:r>
              <a:rPr lang="ja-JP" altLang="en-US" sz="1200" kern="0" dirty="0" smtClean="0">
                <a:latin typeface="ＭＳ ゴシック" panose="020B0609070205080204" pitchFamily="49" charset="-128"/>
                <a:ea typeface="ＭＳ ゴシック" panose="020B0609070205080204" pitchFamily="49" charset="-128"/>
              </a:rPr>
              <a:t>その他（ライフイベント等含む）：</a:t>
            </a:r>
            <a:endParaRPr lang="en-US" altLang="ja-JP" sz="1200" kern="0" dirty="0" smtClean="0">
              <a:latin typeface="ＭＳ ゴシック" panose="020B0609070205080204" pitchFamily="49" charset="-128"/>
              <a:ea typeface="ＭＳ ゴシック" panose="020B0609070205080204" pitchFamily="49" charset="-128"/>
            </a:endParaRPr>
          </a:p>
          <a:p>
            <a:endParaRPr lang="en-US" altLang="ja-JP" sz="1200" kern="0" dirty="0" smtClean="0">
              <a:latin typeface="ＭＳ ゴシック" panose="020B0609070205080204" pitchFamily="49" charset="-128"/>
              <a:ea typeface="ＭＳ ゴシック" panose="020B0609070205080204" pitchFamily="49" charset="-128"/>
            </a:endParaRPr>
          </a:p>
        </p:txBody>
      </p:sp>
      <p:sp>
        <p:nvSpPr>
          <p:cNvPr id="16" name="テキスト ボックス 15"/>
          <p:cNvSpPr txBox="1"/>
          <p:nvPr/>
        </p:nvSpPr>
        <p:spPr>
          <a:xfrm>
            <a:off x="813961" y="3584474"/>
            <a:ext cx="5778567" cy="830997"/>
          </a:xfrm>
          <a:prstGeom prst="rect">
            <a:avLst/>
          </a:prstGeom>
          <a:noFill/>
          <a:ln w="19050">
            <a:solidFill>
              <a:schemeClr val="tx1"/>
            </a:solidFill>
            <a:bevel/>
          </a:ln>
        </p:spPr>
        <p:txBody>
          <a:bodyPr wrap="square" rtlCol="0">
            <a:spAutoFit/>
          </a:bodyPr>
          <a:lstStyle/>
          <a:p>
            <a:r>
              <a:rPr lang="ja-JP" altLang="en-US" sz="1200" kern="0" dirty="0" smtClean="0">
                <a:latin typeface="ＭＳ ゴシック" panose="020B0609070205080204" pitchFamily="49" charset="-128"/>
                <a:ea typeface="ＭＳ ゴシック" panose="020B0609070205080204" pitchFamily="49" charset="-128"/>
              </a:rPr>
              <a:t>キャリアデザインに関する展望：</a:t>
            </a:r>
            <a:endParaRPr lang="en-US" altLang="ja-JP" sz="1200" kern="0" dirty="0" smtClean="0">
              <a:latin typeface="ＭＳ ゴシック" panose="020B0609070205080204" pitchFamily="49" charset="-128"/>
              <a:ea typeface="ＭＳ ゴシック" panose="020B0609070205080204" pitchFamily="49" charset="-128"/>
            </a:endParaRPr>
          </a:p>
          <a:p>
            <a:endParaRPr kumimoji="1" lang="en-US" altLang="ja-JP" sz="1200" kern="0" dirty="0">
              <a:latin typeface="ＭＳ ゴシック" panose="020B0609070205080204" pitchFamily="49" charset="-128"/>
              <a:ea typeface="ＭＳ ゴシック" panose="020B0609070205080204" pitchFamily="49" charset="-128"/>
            </a:endParaRPr>
          </a:p>
          <a:p>
            <a:endParaRPr lang="en-US" altLang="ja-JP" sz="1200" kern="0" dirty="0" smtClean="0">
              <a:latin typeface="ＭＳ ゴシック" panose="020B0609070205080204" pitchFamily="49" charset="-128"/>
              <a:ea typeface="ＭＳ ゴシック" panose="020B0609070205080204" pitchFamily="49" charset="-128"/>
            </a:endParaRPr>
          </a:p>
          <a:p>
            <a:endParaRPr kumimoji="1" lang="ja-JP" altLang="en-US" sz="1200" kern="0" dirty="0">
              <a:ea typeface="ＭＳ ゴシック" panose="020B0609070205080204" pitchFamily="49" charset="-128"/>
            </a:endParaRPr>
          </a:p>
        </p:txBody>
      </p:sp>
      <p:sp>
        <p:nvSpPr>
          <p:cNvPr id="20" name="円形吹き出し 19"/>
          <p:cNvSpPr/>
          <p:nvPr/>
        </p:nvSpPr>
        <p:spPr>
          <a:xfrm>
            <a:off x="206478" y="255639"/>
            <a:ext cx="6887496" cy="471948"/>
          </a:xfrm>
          <a:prstGeom prst="wedgeEllipseCallout">
            <a:avLst>
              <a:gd name="adj1" fmla="val -20404"/>
              <a:gd name="adj2" fmla="val 34722"/>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smtClean="0">
                <a:solidFill>
                  <a:schemeClr val="tx1"/>
                </a:solidFill>
              </a:rPr>
              <a:t>（初回の作成時期は３年目の前半、その後は必要に応じて見直す。）</a:t>
            </a:r>
            <a:endParaRPr kumimoji="1" lang="ja-JP" altLang="en-US" sz="1200" dirty="0">
              <a:solidFill>
                <a:schemeClr val="tx1"/>
              </a:solidFill>
            </a:endParaRPr>
          </a:p>
        </p:txBody>
      </p:sp>
      <p:sp>
        <p:nvSpPr>
          <p:cNvPr id="17" name="テキスト ボックス 16"/>
          <p:cNvSpPr txBox="1"/>
          <p:nvPr/>
        </p:nvSpPr>
        <p:spPr>
          <a:xfrm>
            <a:off x="6096000" y="92332"/>
            <a:ext cx="685800" cy="276999"/>
          </a:xfrm>
          <a:prstGeom prst="rect">
            <a:avLst/>
          </a:prstGeom>
          <a:noFill/>
        </p:spPr>
        <p:txBody>
          <a:bodyPr wrap="square" rtlCol="0">
            <a:spAutoFit/>
          </a:bodyPr>
          <a:lstStyle/>
          <a:p>
            <a:pPr algn="ctr"/>
            <a:r>
              <a:rPr lang="ja-JP" altLang="en-US" sz="1200" dirty="0" smtClean="0">
                <a:solidFill>
                  <a:schemeClr val="accent1">
                    <a:lumMod val="50000"/>
                  </a:schemeClr>
                </a:solidFill>
                <a:latin typeface="AR P丸ゴシック体E" panose="020F0900000000000000" pitchFamily="50" charset="-128"/>
                <a:ea typeface="AR P丸ゴシック体E" panose="020F0900000000000000" pitchFamily="50" charset="-128"/>
              </a:rPr>
              <a:t>様式５</a:t>
            </a:r>
            <a:endParaRPr lang="ja-JP" altLang="en-US" sz="1200" dirty="0">
              <a:solidFill>
                <a:schemeClr val="accent1">
                  <a:lumMod val="50000"/>
                </a:schemeClr>
              </a:solidFill>
              <a:latin typeface="AR P丸ゴシック体E" panose="020F0900000000000000" pitchFamily="50" charset="-128"/>
              <a:ea typeface="AR P丸ゴシック体E" panose="020F0900000000000000" pitchFamily="50" charset="-128"/>
            </a:endParaRPr>
          </a:p>
        </p:txBody>
      </p:sp>
    </p:spTree>
    <p:extLst>
      <p:ext uri="{BB962C8B-B14F-4D97-AF65-F5344CB8AC3E}">
        <p14:creationId xmlns:p14="http://schemas.microsoft.com/office/powerpoint/2010/main" val="413415887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 name="テキスト ボックス 51"/>
          <p:cNvSpPr txBox="1"/>
          <p:nvPr/>
        </p:nvSpPr>
        <p:spPr>
          <a:xfrm>
            <a:off x="291960" y="601433"/>
            <a:ext cx="6300568" cy="1200329"/>
          </a:xfrm>
          <a:prstGeom prst="rect">
            <a:avLst/>
          </a:prstGeom>
          <a:noFill/>
          <a:ln w="15875">
            <a:solidFill>
              <a:schemeClr val="tx1"/>
            </a:solidFill>
          </a:ln>
        </p:spPr>
        <p:txBody>
          <a:bodyPr wrap="square" rtlCol="0">
            <a:spAutoFit/>
          </a:bodyPr>
          <a:lstStyle/>
          <a:p>
            <a:endParaRPr kumimoji="1" lang="en-US" altLang="ja-JP" sz="1200" dirty="0" smtClean="0"/>
          </a:p>
          <a:p>
            <a:r>
              <a:rPr kumimoji="1" lang="ja-JP" altLang="en-US" sz="1200" dirty="0" smtClean="0"/>
              <a:t>氏名：</a:t>
            </a:r>
            <a:r>
              <a:rPr kumimoji="1" lang="ja-JP" altLang="en-US" sz="1200" dirty="0" smtClean="0">
                <a:latin typeface="ＤＨＰ特太ゴシック体" panose="020B0500000000000000" pitchFamily="50" charset="-128"/>
                <a:ea typeface="ＤＨＰ特太ゴシック体" panose="020B0500000000000000" pitchFamily="50" charset="-128"/>
              </a:rPr>
              <a:t>宮崎　保健子</a:t>
            </a:r>
            <a:r>
              <a:rPr kumimoji="1" lang="ja-JP" altLang="en-US" sz="1200" dirty="0" smtClean="0"/>
              <a:t>　　　　　　　　　　　　　　　　　　　</a:t>
            </a:r>
            <a:r>
              <a:rPr lang="ja-JP" altLang="en-US" sz="1200" dirty="0" smtClean="0"/>
              <a:t>記載日：</a:t>
            </a:r>
            <a:r>
              <a:rPr lang="ja-JP" altLang="en-US" sz="1200" dirty="0" smtClean="0">
                <a:latin typeface="ＤＨＰ特太ゴシック体" panose="020B0500000000000000" pitchFamily="50" charset="-128"/>
                <a:ea typeface="ＤＨＰ特太ゴシック体" panose="020B0500000000000000" pitchFamily="50" charset="-128"/>
              </a:rPr>
              <a:t>平成２９年　３月２０日</a:t>
            </a:r>
            <a:r>
              <a:rPr kumimoji="1" lang="ja-JP" altLang="en-US" sz="1200" dirty="0" smtClean="0">
                <a:latin typeface="ＤＨＰ特太ゴシック体" panose="020B0500000000000000" pitchFamily="50" charset="-128"/>
                <a:ea typeface="ＤＨＰ特太ゴシック体" panose="020B0500000000000000" pitchFamily="50" charset="-128"/>
              </a:rPr>
              <a:t>（入庁３年目</a:t>
            </a:r>
            <a:r>
              <a:rPr kumimoji="1" lang="ja-JP" altLang="en-US" sz="1200" dirty="0" smtClean="0"/>
              <a:t>）</a:t>
            </a:r>
            <a:endParaRPr kumimoji="1" lang="en-US" altLang="ja-JP" sz="1200" dirty="0" smtClean="0"/>
          </a:p>
          <a:p>
            <a:endParaRPr lang="en-US" altLang="ja-JP" sz="1200" dirty="0" smtClean="0"/>
          </a:p>
          <a:p>
            <a:r>
              <a:rPr lang="ja-JP" altLang="en-US" sz="1200" dirty="0" smtClean="0"/>
              <a:t>入庁後の経験分野</a:t>
            </a:r>
            <a:endParaRPr lang="en-US" altLang="ja-JP" sz="1200" dirty="0" smtClean="0"/>
          </a:p>
          <a:p>
            <a:r>
              <a:rPr lang="ja-JP" altLang="en-US" sz="1200" dirty="0" smtClean="0"/>
              <a:t>　保健所：精神・感染症・難病・母子・老成人・ 健康づくり・介護保険・学生指導</a:t>
            </a:r>
            <a:endParaRPr lang="en-US" altLang="ja-JP" sz="1200" dirty="0" smtClean="0"/>
          </a:p>
          <a:p>
            <a:r>
              <a:rPr lang="ja-JP" altLang="en-US" sz="1200" dirty="0"/>
              <a:t>　</a:t>
            </a:r>
            <a:r>
              <a:rPr lang="ja-JP" altLang="en-US" sz="1200" dirty="0" smtClean="0"/>
              <a:t>本庁・その他：</a:t>
            </a:r>
            <a:r>
              <a:rPr lang="ja-JP" altLang="en-US" sz="1200" dirty="0"/>
              <a:t>　</a:t>
            </a:r>
            <a:endParaRPr kumimoji="1" lang="en-US" altLang="ja-JP" sz="1200" dirty="0" smtClean="0"/>
          </a:p>
        </p:txBody>
      </p:sp>
      <p:sp>
        <p:nvSpPr>
          <p:cNvPr id="21" name="テキスト ボックス 20"/>
          <p:cNvSpPr txBox="1"/>
          <p:nvPr/>
        </p:nvSpPr>
        <p:spPr>
          <a:xfrm>
            <a:off x="868038" y="6942178"/>
            <a:ext cx="5724489" cy="830997"/>
          </a:xfrm>
          <a:prstGeom prst="rect">
            <a:avLst/>
          </a:prstGeom>
          <a:noFill/>
          <a:ln w="19050">
            <a:solidFill>
              <a:schemeClr val="tx1"/>
            </a:solidFill>
            <a:bevel/>
          </a:ln>
        </p:spPr>
        <p:txBody>
          <a:bodyPr wrap="square" rtlCol="0">
            <a:spAutoFit/>
          </a:bodyPr>
          <a:lstStyle/>
          <a:p>
            <a:r>
              <a:rPr lang="ja-JP" altLang="en-US" sz="1200" kern="0" dirty="0" smtClean="0">
                <a:latin typeface="ＭＳ ゴシック" panose="020B0609070205080204" pitchFamily="49" charset="-128"/>
                <a:ea typeface="ＭＳ ゴシック" panose="020B0609070205080204" pitchFamily="49" charset="-128"/>
              </a:rPr>
              <a:t>今後の受講希望の研修：</a:t>
            </a:r>
            <a:r>
              <a:rPr lang="ja-JP" altLang="en-US" sz="1200" kern="0" dirty="0" smtClean="0">
                <a:latin typeface="ＤＨＰ特太ゴシック体" panose="020B0500000000000000" pitchFamily="50" charset="-128"/>
                <a:ea typeface="ＤＨＰ特太ゴシック体" panose="020B0500000000000000" pitchFamily="50" charset="-128"/>
              </a:rPr>
              <a:t>現在３年目で、次回の異動に伴い、感染症では結核対</a:t>
            </a:r>
            <a:endParaRPr lang="en-US" altLang="ja-JP" sz="1200" kern="0" dirty="0" smtClean="0">
              <a:latin typeface="ＤＨＰ特太ゴシック体" panose="020B0500000000000000" pitchFamily="50" charset="-128"/>
              <a:ea typeface="ＤＨＰ特太ゴシック体" panose="020B0500000000000000" pitchFamily="50" charset="-128"/>
            </a:endParaRPr>
          </a:p>
          <a:p>
            <a:r>
              <a:rPr lang="ja-JP" altLang="en-US" sz="1200" kern="0" dirty="0">
                <a:latin typeface="ＤＨＰ特太ゴシック体" panose="020B0500000000000000" pitchFamily="50" charset="-128"/>
                <a:ea typeface="ＤＨＰ特太ゴシック体" panose="020B0500000000000000" pitchFamily="50" charset="-128"/>
              </a:rPr>
              <a:t>　</a:t>
            </a:r>
            <a:r>
              <a:rPr lang="ja-JP" altLang="en-US" sz="1200" kern="0" dirty="0" smtClean="0">
                <a:latin typeface="ＤＨＰ特太ゴシック体" panose="020B0500000000000000" pitchFamily="50" charset="-128"/>
                <a:ea typeface="ＤＨＰ特太ゴシック体" panose="020B0500000000000000" pitchFamily="50" charset="-128"/>
              </a:rPr>
              <a:t>策が重要となってくるので、結核研究所での専門的な研修を受講したい。精</a:t>
            </a:r>
            <a:endParaRPr lang="en-US" altLang="ja-JP" sz="1200" kern="0" dirty="0" smtClean="0">
              <a:latin typeface="ＤＨＰ特太ゴシック体" panose="020B0500000000000000" pitchFamily="50" charset="-128"/>
              <a:ea typeface="ＤＨＰ特太ゴシック体" panose="020B0500000000000000" pitchFamily="50" charset="-128"/>
            </a:endParaRPr>
          </a:p>
          <a:p>
            <a:r>
              <a:rPr lang="ja-JP" altLang="en-US" sz="1200" kern="0" dirty="0">
                <a:latin typeface="ＤＨＰ特太ゴシック体" panose="020B0500000000000000" pitchFamily="50" charset="-128"/>
                <a:ea typeface="ＤＨＰ特太ゴシック体" panose="020B0500000000000000" pitchFamily="50" charset="-128"/>
              </a:rPr>
              <a:t>　</a:t>
            </a:r>
            <a:r>
              <a:rPr lang="ja-JP" altLang="en-US" sz="1200" kern="0" dirty="0" smtClean="0">
                <a:latin typeface="ＤＨＰ特太ゴシック体" panose="020B0500000000000000" pitchFamily="50" charset="-128"/>
                <a:ea typeface="ＤＨＰ特太ゴシック体" panose="020B0500000000000000" pitchFamily="50" charset="-128"/>
              </a:rPr>
              <a:t>神を担当することになれば、</a:t>
            </a:r>
            <a:r>
              <a:rPr lang="ja-JP" altLang="en-US" sz="1200" kern="0" dirty="0">
                <a:latin typeface="ＤＨＰ特太ゴシック体" panose="020B0500000000000000" pitchFamily="50" charset="-128"/>
                <a:ea typeface="ＤＨＰ特太ゴシック体" panose="020B0500000000000000" pitchFamily="50" charset="-128"/>
              </a:rPr>
              <a:t>今</a:t>
            </a:r>
            <a:r>
              <a:rPr lang="ja-JP" altLang="en-US" sz="1200" kern="0" dirty="0" smtClean="0">
                <a:latin typeface="ＤＨＰ特太ゴシック体" panose="020B0500000000000000" pitchFamily="50" charset="-128"/>
                <a:ea typeface="ＤＨＰ特太ゴシック体" panose="020B0500000000000000" pitchFamily="50" charset="-128"/>
              </a:rPr>
              <a:t>まで経験が全くないので、県内の研修を早め　</a:t>
            </a:r>
            <a:endParaRPr lang="en-US" altLang="ja-JP" sz="1200" kern="0" dirty="0" smtClean="0">
              <a:latin typeface="ＤＨＰ特太ゴシック体" panose="020B0500000000000000" pitchFamily="50" charset="-128"/>
              <a:ea typeface="ＤＨＰ特太ゴシック体" panose="020B0500000000000000" pitchFamily="50" charset="-128"/>
            </a:endParaRPr>
          </a:p>
          <a:p>
            <a:r>
              <a:rPr lang="ja-JP" altLang="en-US" sz="1200" kern="0" dirty="0">
                <a:latin typeface="ＤＨＰ特太ゴシック体" panose="020B0500000000000000" pitchFamily="50" charset="-128"/>
                <a:ea typeface="ＤＨＰ特太ゴシック体" panose="020B0500000000000000" pitchFamily="50" charset="-128"/>
              </a:rPr>
              <a:t>　</a:t>
            </a:r>
            <a:r>
              <a:rPr lang="ja-JP" altLang="en-US" sz="1200" kern="0" dirty="0" smtClean="0">
                <a:latin typeface="ＤＨＰ特太ゴシック体" panose="020B0500000000000000" pitchFamily="50" charset="-128"/>
                <a:ea typeface="ＤＨＰ特太ゴシック体" panose="020B0500000000000000" pitchFamily="50" charset="-128"/>
              </a:rPr>
              <a:t>に受けたい。</a:t>
            </a:r>
            <a:endParaRPr kumimoji="1" lang="ja-JP" altLang="en-US" sz="1200" b="1" kern="0" dirty="0">
              <a:latin typeface="ＤＨＰ特太ゴシック体" panose="020B0500000000000000" pitchFamily="50" charset="-128"/>
              <a:ea typeface="ＤＨＰ特太ゴシック体" panose="020B0500000000000000" pitchFamily="50" charset="-128"/>
            </a:endParaRPr>
          </a:p>
        </p:txBody>
      </p:sp>
      <p:sp>
        <p:nvSpPr>
          <p:cNvPr id="25" name="テキスト ボックス 24"/>
          <p:cNvSpPr txBox="1"/>
          <p:nvPr/>
        </p:nvSpPr>
        <p:spPr>
          <a:xfrm>
            <a:off x="1736924" y="0"/>
            <a:ext cx="3852716" cy="461665"/>
          </a:xfrm>
          <a:prstGeom prst="rect">
            <a:avLst/>
          </a:prstGeom>
          <a:noFill/>
        </p:spPr>
        <p:txBody>
          <a:bodyPr wrap="square" rtlCol="0">
            <a:spAutoFit/>
          </a:bodyPr>
          <a:lstStyle/>
          <a:p>
            <a:pPr algn="ctr"/>
            <a:r>
              <a:rPr lang="ja-JP" altLang="en-US" sz="2400" dirty="0" smtClean="0">
                <a:latin typeface="AR P丸ゴシック体E" panose="020F0900000000000000" pitchFamily="50" charset="-128"/>
                <a:ea typeface="AR P丸ゴシック体E" panose="020F0900000000000000" pitchFamily="50" charset="-128"/>
              </a:rPr>
              <a:t>私のキャリア形成ビジョン</a:t>
            </a:r>
            <a:endParaRPr lang="ja-JP" altLang="en-US" sz="2400" dirty="0">
              <a:solidFill>
                <a:schemeClr val="accent1">
                  <a:lumMod val="50000"/>
                </a:schemeClr>
              </a:solidFill>
              <a:latin typeface="AR P丸ゴシック体E" panose="020F0900000000000000" pitchFamily="50" charset="-128"/>
              <a:ea typeface="AR P丸ゴシック体E" panose="020F0900000000000000" pitchFamily="50" charset="-128"/>
            </a:endParaRPr>
          </a:p>
        </p:txBody>
      </p:sp>
      <p:sp>
        <p:nvSpPr>
          <p:cNvPr id="7" name="テキスト ボックス 6"/>
          <p:cNvSpPr txBox="1"/>
          <p:nvPr/>
        </p:nvSpPr>
        <p:spPr>
          <a:xfrm>
            <a:off x="321457" y="3568013"/>
            <a:ext cx="430887" cy="3242362"/>
          </a:xfrm>
          <a:prstGeom prst="rect">
            <a:avLst/>
          </a:prstGeom>
          <a:solidFill>
            <a:schemeClr val="lt1"/>
          </a:solidFill>
          <a:ln w="15875">
            <a:solidFill>
              <a:schemeClr val="tx1"/>
            </a:solidFill>
          </a:ln>
        </p:spPr>
        <p:txBody>
          <a:bodyPr vert="eaVert" wrap="square" rtlCol="0">
            <a:spAutoFit/>
          </a:bodyPr>
          <a:lstStyle/>
          <a:p>
            <a:pPr algn="ctr"/>
            <a:r>
              <a:rPr kumimoji="1" lang="ja-JP" altLang="en-US" sz="1600" dirty="0" smtClean="0"/>
              <a:t>キャリデザイン</a:t>
            </a:r>
          </a:p>
        </p:txBody>
      </p:sp>
      <p:sp>
        <p:nvSpPr>
          <p:cNvPr id="87" name="テキスト ボックス 86"/>
          <p:cNvSpPr txBox="1"/>
          <p:nvPr/>
        </p:nvSpPr>
        <p:spPr>
          <a:xfrm>
            <a:off x="321457" y="6931735"/>
            <a:ext cx="430887" cy="1533833"/>
          </a:xfrm>
          <a:prstGeom prst="rect">
            <a:avLst/>
          </a:prstGeom>
          <a:solidFill>
            <a:schemeClr val="lt1"/>
          </a:solidFill>
          <a:ln w="15875">
            <a:solidFill>
              <a:schemeClr val="tx1"/>
            </a:solidFill>
          </a:ln>
        </p:spPr>
        <p:txBody>
          <a:bodyPr vert="eaVert" wrap="square" rtlCol="0">
            <a:spAutoFit/>
          </a:bodyPr>
          <a:lstStyle/>
          <a:p>
            <a:pPr algn="ctr"/>
            <a:r>
              <a:rPr kumimoji="1" lang="ja-JP" altLang="en-US" sz="1600" dirty="0" smtClean="0"/>
              <a:t>スキルアップ</a:t>
            </a:r>
          </a:p>
        </p:txBody>
      </p:sp>
      <p:sp>
        <p:nvSpPr>
          <p:cNvPr id="59" name="テキスト ボックス 58"/>
          <p:cNvSpPr txBox="1"/>
          <p:nvPr/>
        </p:nvSpPr>
        <p:spPr>
          <a:xfrm>
            <a:off x="296877" y="1918965"/>
            <a:ext cx="3139497" cy="1569660"/>
          </a:xfrm>
          <a:prstGeom prst="rect">
            <a:avLst/>
          </a:prstGeom>
          <a:noFill/>
          <a:ln w="15875">
            <a:solidFill>
              <a:schemeClr val="tx1"/>
            </a:solidFill>
          </a:ln>
        </p:spPr>
        <p:txBody>
          <a:bodyPr wrap="square" rtlCol="0">
            <a:spAutoFit/>
          </a:bodyPr>
          <a:lstStyle/>
          <a:p>
            <a:r>
              <a:rPr lang="ja-JP" altLang="en-US" sz="1200" dirty="0"/>
              <a:t>貴方は、どんな保健師をめざしますか。</a:t>
            </a:r>
            <a:endParaRPr lang="en-US" altLang="ja-JP" sz="1200" dirty="0"/>
          </a:p>
          <a:p>
            <a:endParaRPr lang="en-US" altLang="ja-JP" sz="1200" dirty="0" smtClean="0"/>
          </a:p>
          <a:p>
            <a:r>
              <a:rPr lang="ja-JP" altLang="en-US" sz="1200" dirty="0" smtClean="0">
                <a:latin typeface="ＤＨＰ特太ゴシック体" panose="020B0500000000000000" pitchFamily="50" charset="-128"/>
                <a:ea typeface="ＤＨＰ特太ゴシック体" panose="020B0500000000000000" pitchFamily="50" charset="-128"/>
              </a:rPr>
              <a:t>〇障がいや疾病を持つ地域住民に寄り添い、</a:t>
            </a:r>
            <a:endParaRPr lang="en-US" altLang="ja-JP" sz="1200" dirty="0" smtClean="0">
              <a:latin typeface="ＤＨＰ特太ゴシック体" panose="020B0500000000000000" pitchFamily="50" charset="-128"/>
              <a:ea typeface="ＤＨＰ特太ゴシック体" panose="020B0500000000000000" pitchFamily="50" charset="-128"/>
            </a:endParaRPr>
          </a:p>
          <a:p>
            <a:r>
              <a:rPr lang="ja-JP" altLang="en-US" sz="1200" dirty="0" smtClean="0">
                <a:latin typeface="ＤＨＰ特太ゴシック体" panose="020B0500000000000000" pitchFamily="50" charset="-128"/>
                <a:ea typeface="ＤＨＰ特太ゴシック体" panose="020B0500000000000000" pitchFamily="50" charset="-128"/>
              </a:rPr>
              <a:t>その人の生活の質を向上させることを優先した保健活動ができる保健師</a:t>
            </a:r>
            <a:endParaRPr lang="en-US" altLang="ja-JP" sz="1200" dirty="0" smtClean="0">
              <a:latin typeface="ＤＨＰ特太ゴシック体" panose="020B0500000000000000" pitchFamily="50" charset="-128"/>
              <a:ea typeface="ＤＨＰ特太ゴシック体" panose="020B0500000000000000" pitchFamily="50" charset="-128"/>
            </a:endParaRPr>
          </a:p>
          <a:p>
            <a:r>
              <a:rPr kumimoji="1" lang="ja-JP" altLang="en-US" sz="1200" dirty="0" smtClean="0">
                <a:latin typeface="ＤＨＰ特太ゴシック体" panose="020B0500000000000000" pitchFamily="50" charset="-128"/>
                <a:ea typeface="ＤＨＰ特太ゴシック体" panose="020B0500000000000000" pitchFamily="50" charset="-128"/>
              </a:rPr>
              <a:t>〇常に地域の健康課題に目を向け、地域全体の健康の保持増進ための施策を考える保健師</a:t>
            </a:r>
            <a:endParaRPr kumimoji="1" lang="en-US" altLang="ja-JP" sz="1200" dirty="0" smtClean="0">
              <a:latin typeface="ＤＨＰ特太ゴシック体" panose="020B0500000000000000" pitchFamily="50" charset="-128"/>
              <a:ea typeface="ＤＨＰ特太ゴシック体" panose="020B0500000000000000" pitchFamily="50" charset="-128"/>
            </a:endParaRPr>
          </a:p>
        </p:txBody>
      </p:sp>
      <p:graphicFrame>
        <p:nvGraphicFramePr>
          <p:cNvPr id="3" name="表 2"/>
          <p:cNvGraphicFramePr>
            <a:graphicFrameLocks noGrp="1"/>
          </p:cNvGraphicFramePr>
          <p:nvPr>
            <p:extLst>
              <p:ext uri="{D42A27DB-BD31-4B8C-83A1-F6EECF244321}">
                <p14:modId xmlns:p14="http://schemas.microsoft.com/office/powerpoint/2010/main" val="3539518745"/>
              </p:ext>
            </p:extLst>
          </p:nvPr>
        </p:nvGraphicFramePr>
        <p:xfrm>
          <a:off x="825909" y="4508104"/>
          <a:ext cx="5766618" cy="2302272"/>
        </p:xfrm>
        <a:graphic>
          <a:graphicData uri="http://schemas.openxmlformats.org/drawingml/2006/table">
            <a:tbl>
              <a:tblPr firstRow="1" bandRow="1">
                <a:tableStyleId>{5C22544A-7EE6-4342-B048-85BDC9FD1C3A}</a:tableStyleId>
              </a:tblPr>
              <a:tblGrid>
                <a:gridCol w="413574"/>
                <a:gridCol w="1248523"/>
                <a:gridCol w="1747933"/>
                <a:gridCol w="2356588"/>
              </a:tblGrid>
              <a:tr h="404004">
                <a:tc>
                  <a:txBody>
                    <a:bodyPr/>
                    <a:lstStyle/>
                    <a:p>
                      <a:endParaRPr kumimoji="1" lang="ja-JP" altLang="en-US" sz="1200" baseline="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200" b="0" baseline="0" smtClean="0">
                          <a:solidFill>
                            <a:schemeClr val="tx1"/>
                          </a:solidFill>
                        </a:rPr>
                        <a:t>経験年数</a:t>
                      </a:r>
                      <a:endParaRPr kumimoji="1" lang="ja-JP" altLang="en-US" sz="1200" b="0" baseline="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200" b="0" baseline="0" dirty="0" smtClean="0">
                          <a:solidFill>
                            <a:schemeClr val="tx1"/>
                          </a:solidFill>
                        </a:rPr>
                        <a:t>所属</a:t>
                      </a:r>
                      <a:endParaRPr kumimoji="1" lang="ja-JP" altLang="en-US" sz="1200" baseline="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200" b="0" baseline="0" dirty="0" smtClean="0">
                          <a:solidFill>
                            <a:schemeClr val="tx1"/>
                          </a:solidFill>
                        </a:rPr>
                        <a:t>経験したい業務内容</a:t>
                      </a:r>
                      <a:endParaRPr kumimoji="1" lang="ja-JP" altLang="en-US" sz="1200" baseline="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498088">
                <a:tc>
                  <a:txBody>
                    <a:bodyPr/>
                    <a:lstStyle/>
                    <a:p>
                      <a:r>
                        <a:rPr kumimoji="1" lang="ja-JP" altLang="en-US" sz="1200" baseline="0" dirty="0" smtClean="0"/>
                        <a:t>１</a:t>
                      </a:r>
                      <a:endParaRPr kumimoji="1" lang="ja-JP" altLang="en-US" sz="1200" baseline="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200" baseline="0" dirty="0" smtClean="0">
                          <a:latin typeface="ＤＨＰ特太ゴシック体" panose="020B0500000000000000" pitchFamily="50" charset="-128"/>
                          <a:ea typeface="ＤＨＰ特太ゴシック体" panose="020B0500000000000000" pitchFamily="50" charset="-128"/>
                        </a:rPr>
                        <a:t>１～３年</a:t>
                      </a:r>
                      <a:endParaRPr kumimoji="1" lang="ja-JP" altLang="en-US" sz="1200" baseline="0" dirty="0">
                        <a:latin typeface="ＤＨＰ特太ゴシック体" panose="020B0500000000000000" pitchFamily="50" charset="-128"/>
                        <a:ea typeface="ＤＨＰ特太ゴシック体" panose="020B05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200" baseline="0" dirty="0" smtClean="0">
                          <a:latin typeface="ＤＨＰ特太ゴシック体" panose="020B0500000000000000" pitchFamily="50" charset="-128"/>
                          <a:ea typeface="ＤＨＰ特太ゴシック体" panose="020B0500000000000000" pitchFamily="50" charset="-128"/>
                        </a:rPr>
                        <a:t>〇〇保健所</a:t>
                      </a:r>
                      <a:endParaRPr kumimoji="1" lang="ja-JP" altLang="en-US" sz="1200" baseline="0" dirty="0">
                        <a:latin typeface="ＤＨＰ特太ゴシック体" panose="020B0500000000000000" pitchFamily="50" charset="-128"/>
                        <a:ea typeface="ＤＨＰ特太ゴシック体" panose="020B05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200" baseline="0" smtClean="0">
                          <a:latin typeface="ＤＨＰ特太ゴシック体" panose="020B0500000000000000" pitchFamily="50" charset="-128"/>
                          <a:ea typeface="ＤＨＰ特太ゴシック体" panose="020B0500000000000000" pitchFamily="50" charset="-128"/>
                        </a:rPr>
                        <a:t>がん対策、地域包括ケア、介護保険監査・研修関係</a:t>
                      </a:r>
                      <a:endParaRPr kumimoji="1" lang="ja-JP" altLang="en-US" sz="1200" baseline="0" dirty="0">
                        <a:latin typeface="ＤＨＰ特太ゴシック体" panose="020B0500000000000000" pitchFamily="50" charset="-128"/>
                        <a:ea typeface="ＤＨＰ特太ゴシック体" panose="020B05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404004">
                <a:tc>
                  <a:txBody>
                    <a:bodyPr/>
                    <a:lstStyle/>
                    <a:p>
                      <a:r>
                        <a:rPr kumimoji="1" lang="ja-JP" altLang="en-US" sz="1200" baseline="0" dirty="0" smtClean="0"/>
                        <a:t>２</a:t>
                      </a:r>
                      <a:endParaRPr kumimoji="1" lang="ja-JP" altLang="en-US" sz="1200" baseline="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200" baseline="0" dirty="0" smtClean="0">
                          <a:latin typeface="ＤＨＰ特太ゴシック体" panose="020B0500000000000000" pitchFamily="50" charset="-128"/>
                          <a:ea typeface="ＤＨＰ特太ゴシック体" panose="020B0500000000000000" pitchFamily="50" charset="-128"/>
                        </a:rPr>
                        <a:t>４～３年</a:t>
                      </a:r>
                      <a:endParaRPr kumimoji="1" lang="ja-JP" altLang="en-US" sz="1200" baseline="0" dirty="0">
                        <a:latin typeface="ＤＨＰ特太ゴシック体" panose="020B0500000000000000" pitchFamily="50" charset="-128"/>
                        <a:ea typeface="ＤＨＰ特太ゴシック体" panose="020B05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200" baseline="0" dirty="0" smtClean="0">
                          <a:latin typeface="ＤＨＰ特太ゴシック体" panose="020B0500000000000000" pitchFamily="50" charset="-128"/>
                          <a:ea typeface="ＤＨＰ特太ゴシック体" panose="020B0500000000000000" pitchFamily="50" charset="-128"/>
                        </a:rPr>
                        <a:t>○○保健所</a:t>
                      </a:r>
                      <a:endParaRPr kumimoji="1" lang="ja-JP" altLang="en-US" sz="1200" baseline="0" dirty="0">
                        <a:latin typeface="ＤＨＰ特太ゴシック体" panose="020B0500000000000000" pitchFamily="50" charset="-128"/>
                        <a:ea typeface="ＤＨＰ特太ゴシック体" panose="020B05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200" baseline="0" dirty="0" smtClean="0">
                          <a:latin typeface="ＤＨＰ特太ゴシック体" panose="020B0500000000000000" pitchFamily="50" charset="-128"/>
                          <a:ea typeface="ＤＨＰ特太ゴシック体" panose="020B0500000000000000" pitchFamily="50" charset="-128"/>
                        </a:rPr>
                        <a:t>①感染症対策又は②精神保健師</a:t>
                      </a:r>
                      <a:endParaRPr kumimoji="1" lang="ja-JP" altLang="en-US" sz="1200" baseline="0" dirty="0">
                        <a:latin typeface="ＤＨＰ特太ゴシック体" panose="020B0500000000000000" pitchFamily="50" charset="-128"/>
                        <a:ea typeface="ＤＨＰ特太ゴシック体" panose="020B05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498088">
                <a:tc>
                  <a:txBody>
                    <a:bodyPr/>
                    <a:lstStyle/>
                    <a:p>
                      <a:r>
                        <a:rPr kumimoji="1" lang="ja-JP" altLang="en-US" sz="1200" baseline="0" dirty="0" smtClean="0"/>
                        <a:t>３</a:t>
                      </a:r>
                      <a:endParaRPr kumimoji="1" lang="ja-JP" altLang="en-US" sz="1200" baseline="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200" baseline="0" dirty="0" smtClean="0">
                          <a:latin typeface="ＤＨＰ特太ゴシック体" panose="020B0500000000000000" pitchFamily="50" charset="-128"/>
                          <a:ea typeface="ＤＨＰ特太ゴシック体" panose="020B0500000000000000" pitchFamily="50" charset="-128"/>
                        </a:rPr>
                        <a:t>７～９年</a:t>
                      </a:r>
                      <a:endParaRPr kumimoji="1" lang="ja-JP" altLang="en-US" sz="1200" baseline="0" dirty="0">
                        <a:latin typeface="ＤＨＰ特太ゴシック体" panose="020B0500000000000000" pitchFamily="50" charset="-128"/>
                        <a:ea typeface="ＤＨＰ特太ゴシック体" panose="020B05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200" baseline="0" smtClean="0">
                          <a:latin typeface="ＤＨＰ特太ゴシック体" panose="020B0500000000000000" pitchFamily="50" charset="-128"/>
                          <a:ea typeface="ＤＨＰ特太ゴシック体" panose="020B0500000000000000" pitchFamily="50" charset="-128"/>
                        </a:rPr>
                        <a:t>県庁○○〇〇課</a:t>
                      </a:r>
                      <a:endParaRPr kumimoji="1" lang="ja-JP" altLang="en-US" sz="1200" baseline="0" dirty="0">
                        <a:latin typeface="ＤＨＰ特太ゴシック体" panose="020B0500000000000000" pitchFamily="50" charset="-128"/>
                        <a:ea typeface="ＤＨＰ特太ゴシック体" panose="020B05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200" baseline="0" dirty="0" smtClean="0">
                          <a:latin typeface="ＤＨＰ特太ゴシック体" panose="020B0500000000000000" pitchFamily="50" charset="-128"/>
                          <a:ea typeface="ＤＨＰ特太ゴシック体" panose="020B0500000000000000" pitchFamily="50" charset="-128"/>
                        </a:rPr>
                        <a:t>保健所で経験した業務を活かせる内容</a:t>
                      </a:r>
                      <a:endParaRPr kumimoji="1" lang="ja-JP" altLang="en-US" sz="1200" baseline="0" dirty="0">
                        <a:latin typeface="ＤＨＰ特太ゴシック体" panose="020B0500000000000000" pitchFamily="50" charset="-128"/>
                        <a:ea typeface="ＤＨＰ特太ゴシック体" panose="020B05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498088">
                <a:tc>
                  <a:txBody>
                    <a:bodyPr/>
                    <a:lstStyle/>
                    <a:p>
                      <a:r>
                        <a:rPr kumimoji="1" lang="ja-JP" altLang="en-US" sz="1200" baseline="0" dirty="0" smtClean="0"/>
                        <a:t>４</a:t>
                      </a:r>
                      <a:endParaRPr kumimoji="1" lang="ja-JP" altLang="en-US" sz="1200" baseline="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200" baseline="0" dirty="0" smtClean="0">
                          <a:latin typeface="ＤＨＰ特太ゴシック体" panose="020B0500000000000000" pitchFamily="50" charset="-128"/>
                          <a:ea typeface="ＤＨＰ特太ゴシック体" panose="020B0500000000000000" pitchFamily="50" charset="-128"/>
                        </a:rPr>
                        <a:t>１０～１２年</a:t>
                      </a:r>
                      <a:endParaRPr kumimoji="1" lang="ja-JP" altLang="en-US" sz="1200" baseline="0" dirty="0">
                        <a:latin typeface="ＤＨＰ特太ゴシック体" panose="020B0500000000000000" pitchFamily="50" charset="-128"/>
                        <a:ea typeface="ＤＨＰ特太ゴシック体" panose="020B05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200" baseline="0" smtClean="0">
                          <a:latin typeface="ＤＨＰ特太ゴシック体" panose="020B0500000000000000" pitchFamily="50" charset="-128"/>
                          <a:ea typeface="ＤＨＰ特太ゴシック体" panose="020B0500000000000000" pitchFamily="50" charset="-128"/>
                        </a:rPr>
                        <a:t>児童相談所または精神保健福祉センター</a:t>
                      </a:r>
                      <a:endParaRPr kumimoji="1" lang="ja-JP" altLang="en-US" sz="1200" baseline="0" dirty="0">
                        <a:latin typeface="ＤＨＰ特太ゴシック体" panose="020B0500000000000000" pitchFamily="50" charset="-128"/>
                        <a:ea typeface="ＤＨＰ特太ゴシック体" panose="020B05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sz="1200" baseline="0" dirty="0">
                        <a:latin typeface="ＤＨＰ特太ゴシック体" panose="020B0500000000000000" pitchFamily="50" charset="-128"/>
                        <a:ea typeface="ＤＨＰ特太ゴシック体" panose="020B05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sp>
        <p:nvSpPr>
          <p:cNvPr id="61" name="テキスト ボックス 60"/>
          <p:cNvSpPr txBox="1"/>
          <p:nvPr/>
        </p:nvSpPr>
        <p:spPr>
          <a:xfrm>
            <a:off x="858205" y="7831994"/>
            <a:ext cx="5734322" cy="646331"/>
          </a:xfrm>
          <a:prstGeom prst="rect">
            <a:avLst/>
          </a:prstGeom>
          <a:noFill/>
          <a:ln w="19050">
            <a:solidFill>
              <a:schemeClr val="tx1"/>
            </a:solidFill>
            <a:bevel/>
          </a:ln>
        </p:spPr>
        <p:txBody>
          <a:bodyPr wrap="square" rtlCol="0">
            <a:spAutoFit/>
          </a:bodyPr>
          <a:lstStyle/>
          <a:p>
            <a:r>
              <a:rPr lang="ja-JP" altLang="en-US" sz="1200" kern="0" dirty="0" smtClean="0">
                <a:latin typeface="ＭＳ ゴシック" panose="020B0609070205080204" pitchFamily="49" charset="-128"/>
                <a:ea typeface="ＭＳ ゴシック" panose="020B0609070205080204" pitchFamily="49" charset="-128"/>
              </a:rPr>
              <a:t>自己研鑽：</a:t>
            </a:r>
            <a:r>
              <a:rPr lang="ja-JP" altLang="en-US" sz="1200" kern="0" dirty="0" smtClean="0">
                <a:latin typeface="ＤＨＰ特太ゴシック体" panose="020B0500000000000000" pitchFamily="50" charset="-128"/>
                <a:ea typeface="ＤＨＰ特太ゴシック体" panose="020B0500000000000000" pitchFamily="50" charset="-128"/>
              </a:rPr>
              <a:t>保健師カフェに参加し、同年代の保健師との交流に努めている。看</a:t>
            </a:r>
            <a:endParaRPr lang="en-US" altLang="ja-JP" sz="1200" kern="0" dirty="0" smtClean="0">
              <a:latin typeface="ＤＨＰ特太ゴシック体" panose="020B0500000000000000" pitchFamily="50" charset="-128"/>
              <a:ea typeface="ＤＨＰ特太ゴシック体" panose="020B0500000000000000" pitchFamily="50" charset="-128"/>
            </a:endParaRPr>
          </a:p>
          <a:p>
            <a:r>
              <a:rPr lang="ja-JP" altLang="en-US" sz="1200" kern="0" dirty="0">
                <a:latin typeface="ＤＨＰ特太ゴシック体" panose="020B0500000000000000" pitchFamily="50" charset="-128"/>
                <a:ea typeface="ＤＨＰ特太ゴシック体" panose="020B0500000000000000" pitchFamily="50" charset="-128"/>
              </a:rPr>
              <a:t>　</a:t>
            </a:r>
            <a:r>
              <a:rPr lang="ja-JP" altLang="en-US" sz="1200" kern="0" dirty="0" smtClean="0">
                <a:latin typeface="ＤＨＰ特太ゴシック体" panose="020B0500000000000000" pitchFamily="50" charset="-128"/>
                <a:ea typeface="ＤＨＰ特太ゴシック体" panose="020B0500000000000000" pitchFamily="50" charset="-128"/>
              </a:rPr>
              <a:t>護協会に入会し、現在必要とされる内容の研修には積極的に参加している。</a:t>
            </a:r>
            <a:endParaRPr lang="en-US" altLang="ja-JP" sz="1200" kern="0" dirty="0" smtClean="0">
              <a:latin typeface="ＤＨＰ特太ゴシック体" panose="020B0500000000000000" pitchFamily="50" charset="-128"/>
              <a:ea typeface="ＤＨＰ特太ゴシック体" panose="020B0500000000000000" pitchFamily="50" charset="-128"/>
            </a:endParaRPr>
          </a:p>
          <a:p>
            <a:endParaRPr kumimoji="1" lang="ja-JP" altLang="en-US" sz="1200" b="1" kern="0" dirty="0">
              <a:ea typeface="ＭＳ ゴシック" panose="020B0609070205080204" pitchFamily="49" charset="-128"/>
            </a:endParaRPr>
          </a:p>
        </p:txBody>
      </p:sp>
      <p:sp>
        <p:nvSpPr>
          <p:cNvPr id="8" name="右矢印 7"/>
          <p:cNvSpPr/>
          <p:nvPr/>
        </p:nvSpPr>
        <p:spPr>
          <a:xfrm>
            <a:off x="2890685" y="1887794"/>
            <a:ext cx="870154" cy="265471"/>
          </a:xfrm>
          <a:prstGeom prst="rightArrow">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2" name="テキスト ボックス 61"/>
          <p:cNvSpPr txBox="1"/>
          <p:nvPr/>
        </p:nvSpPr>
        <p:spPr>
          <a:xfrm>
            <a:off x="321456" y="8548976"/>
            <a:ext cx="6271071" cy="461665"/>
          </a:xfrm>
          <a:prstGeom prst="rect">
            <a:avLst/>
          </a:prstGeom>
          <a:noFill/>
          <a:ln w="19050">
            <a:solidFill>
              <a:schemeClr val="tx1"/>
            </a:solidFill>
            <a:bevel/>
          </a:ln>
        </p:spPr>
        <p:txBody>
          <a:bodyPr wrap="square" rtlCol="0">
            <a:spAutoFit/>
          </a:bodyPr>
          <a:lstStyle/>
          <a:p>
            <a:r>
              <a:rPr lang="ja-JP" altLang="en-US" sz="1200" kern="0" dirty="0" smtClean="0">
                <a:latin typeface="ＭＳ ゴシック" panose="020B0609070205080204" pitchFamily="49" charset="-128"/>
                <a:ea typeface="ＭＳ ゴシック" panose="020B0609070205080204" pitchFamily="49" charset="-128"/>
              </a:rPr>
              <a:t>その他（ライフイベント等含む）：</a:t>
            </a:r>
            <a:r>
              <a:rPr lang="ja-JP" altLang="en-US" sz="1200" kern="0" dirty="0" smtClean="0">
                <a:latin typeface="ＤＨＰ特太ゴシック体" panose="020B0500000000000000" pitchFamily="50" charset="-128"/>
                <a:ea typeface="ＤＨＰ特太ゴシック体" panose="020B0500000000000000" pitchFamily="50" charset="-128"/>
              </a:rPr>
              <a:t>毎年度の業務をまとめ、２～３年に１度は業務研究発表を行いたい。次年度に結婚を予定している。</a:t>
            </a:r>
            <a:endParaRPr lang="en-US" altLang="ja-JP" sz="1200" kern="0" dirty="0" smtClean="0">
              <a:latin typeface="ＤＨＰ特太ゴシック体" panose="020B0500000000000000" pitchFamily="50" charset="-128"/>
              <a:ea typeface="ＤＨＰ特太ゴシック体" panose="020B0500000000000000" pitchFamily="50" charset="-128"/>
            </a:endParaRPr>
          </a:p>
        </p:txBody>
      </p:sp>
      <p:sp>
        <p:nvSpPr>
          <p:cNvPr id="2" name="円/楕円 1"/>
          <p:cNvSpPr/>
          <p:nvPr/>
        </p:nvSpPr>
        <p:spPr>
          <a:xfrm>
            <a:off x="2669459" y="1297857"/>
            <a:ext cx="442451" cy="294968"/>
          </a:xfrm>
          <a:prstGeom prst="ellipse">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円/楕円 14"/>
          <p:cNvSpPr/>
          <p:nvPr/>
        </p:nvSpPr>
        <p:spPr>
          <a:xfrm>
            <a:off x="3942736" y="1332272"/>
            <a:ext cx="585019" cy="260555"/>
          </a:xfrm>
          <a:prstGeom prst="ellipse">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テキスト ボックス 15"/>
          <p:cNvSpPr txBox="1"/>
          <p:nvPr/>
        </p:nvSpPr>
        <p:spPr>
          <a:xfrm>
            <a:off x="813961" y="3584474"/>
            <a:ext cx="5778566" cy="830997"/>
          </a:xfrm>
          <a:prstGeom prst="rect">
            <a:avLst/>
          </a:prstGeom>
          <a:noFill/>
          <a:ln w="19050">
            <a:solidFill>
              <a:schemeClr val="tx1"/>
            </a:solidFill>
            <a:bevel/>
          </a:ln>
        </p:spPr>
        <p:txBody>
          <a:bodyPr wrap="square" rtlCol="0">
            <a:spAutoFit/>
          </a:bodyPr>
          <a:lstStyle/>
          <a:p>
            <a:r>
              <a:rPr lang="ja-JP" altLang="en-US" sz="1200" kern="0" dirty="0" smtClean="0">
                <a:latin typeface="ＭＳ ゴシック" panose="020B0609070205080204" pitchFamily="49" charset="-128"/>
                <a:ea typeface="ＭＳ ゴシック" panose="020B0609070205080204" pitchFamily="49" charset="-128"/>
              </a:rPr>
              <a:t>キャリアデザインに関する展望：</a:t>
            </a:r>
            <a:r>
              <a:rPr lang="ja-JP" altLang="en-US" sz="1200" kern="0" dirty="0" smtClean="0">
                <a:latin typeface="ＤＨＰ特太ゴシック体" panose="020B0500000000000000" pitchFamily="50" charset="-128"/>
                <a:ea typeface="ＤＨＰ特太ゴシック体" panose="020B0500000000000000" pitchFamily="50" charset="-128"/>
              </a:rPr>
              <a:t>２か所目までに二つの担当を経験し、その後に、本庁を経験したい。また、保健所・本庁以外では、個別の分野を深く経験するために児童相談所か精神保健福祉センターを希望したい。その後</a:t>
            </a:r>
            <a:r>
              <a:rPr lang="ja-JP" altLang="en-US" sz="1200" kern="0" smtClean="0">
                <a:latin typeface="ＤＨＰ特太ゴシック体" panose="020B0500000000000000" pitchFamily="50" charset="-128"/>
                <a:ea typeface="ＤＨＰ特太ゴシック体" panose="020B0500000000000000" pitchFamily="50" charset="-128"/>
              </a:rPr>
              <a:t>の</a:t>
            </a:r>
            <a:r>
              <a:rPr lang="ja-JP" altLang="en-US" sz="1200" kern="0" smtClean="0">
                <a:latin typeface="ＤＨＰ特太ゴシック体" panose="020B0500000000000000" pitchFamily="50" charset="-128"/>
                <a:ea typeface="ＤＨＰ特太ゴシック体" panose="020B0500000000000000" pitchFamily="50" charset="-128"/>
              </a:rPr>
              <a:t>キャリアに</a:t>
            </a:r>
            <a:r>
              <a:rPr lang="ja-JP" altLang="en-US" sz="1200" kern="0" dirty="0" smtClean="0">
                <a:latin typeface="ＤＨＰ特太ゴシック体" panose="020B0500000000000000" pitchFamily="50" charset="-128"/>
                <a:ea typeface="ＤＨＰ特太ゴシック体" panose="020B0500000000000000" pitchFamily="50" charset="-128"/>
              </a:rPr>
              <a:t>ついては、それらの経験をもとに自分の適性を見極めていきたい。</a:t>
            </a:r>
            <a:endParaRPr kumimoji="1" lang="ja-JP" altLang="en-US" sz="1200" kern="0" dirty="0">
              <a:latin typeface="ＤＨＰ特太ゴシック体" panose="020B0500000000000000" pitchFamily="50" charset="-128"/>
              <a:ea typeface="ＤＨＰ特太ゴシック体" panose="020B0500000000000000" pitchFamily="50" charset="-128"/>
            </a:endParaRPr>
          </a:p>
        </p:txBody>
      </p:sp>
      <p:sp>
        <p:nvSpPr>
          <p:cNvPr id="10" name="正方形/長方形 9"/>
          <p:cNvSpPr/>
          <p:nvPr/>
        </p:nvSpPr>
        <p:spPr>
          <a:xfrm>
            <a:off x="138693" y="75974"/>
            <a:ext cx="796413" cy="309716"/>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smtClean="0">
                <a:solidFill>
                  <a:schemeClr val="tx1"/>
                </a:solidFill>
              </a:rPr>
              <a:t>記入例</a:t>
            </a:r>
            <a:endParaRPr kumimoji="1" lang="ja-JP" altLang="en-US" sz="1200" dirty="0">
              <a:solidFill>
                <a:schemeClr val="tx1"/>
              </a:solidFill>
            </a:endParaRPr>
          </a:p>
        </p:txBody>
      </p:sp>
      <p:sp>
        <p:nvSpPr>
          <p:cNvPr id="20" name="円形吹き出し 19"/>
          <p:cNvSpPr/>
          <p:nvPr/>
        </p:nvSpPr>
        <p:spPr>
          <a:xfrm>
            <a:off x="206478" y="255639"/>
            <a:ext cx="6887496" cy="471948"/>
          </a:xfrm>
          <a:prstGeom prst="wedgeEllipseCallout">
            <a:avLst>
              <a:gd name="adj1" fmla="val -20404"/>
              <a:gd name="adj2" fmla="val 34722"/>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smtClean="0">
                <a:solidFill>
                  <a:schemeClr val="tx1"/>
                </a:solidFill>
              </a:rPr>
              <a:t>（初回の作成時期は３年目の前半、その後は必要に応じて見直す。）</a:t>
            </a:r>
            <a:endParaRPr kumimoji="1" lang="ja-JP" altLang="en-US" sz="1200" dirty="0">
              <a:solidFill>
                <a:schemeClr val="tx1"/>
              </a:solidFill>
            </a:endParaRPr>
          </a:p>
        </p:txBody>
      </p:sp>
      <p:sp>
        <p:nvSpPr>
          <p:cNvPr id="19" name="角丸四角形 18"/>
          <p:cNvSpPr/>
          <p:nvPr/>
        </p:nvSpPr>
        <p:spPr>
          <a:xfrm>
            <a:off x="3687098" y="1887795"/>
            <a:ext cx="2905430" cy="1622332"/>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200" dirty="0" smtClean="0">
                <a:solidFill>
                  <a:schemeClr val="tx1"/>
                </a:solidFill>
              </a:rPr>
              <a:t>それを実現させるために、具体的な目標を書いてみましょう。</a:t>
            </a:r>
            <a:endParaRPr kumimoji="1" lang="en-US" altLang="ja-JP" sz="1200" dirty="0" smtClean="0">
              <a:solidFill>
                <a:schemeClr val="tx1"/>
              </a:solidFill>
            </a:endParaRPr>
          </a:p>
          <a:p>
            <a:r>
              <a:rPr lang="ja-JP" altLang="en-US" sz="1200" dirty="0" smtClean="0">
                <a:solidFill>
                  <a:schemeClr val="tx1"/>
                </a:solidFill>
              </a:rPr>
              <a:t>長期目標：</a:t>
            </a:r>
            <a:r>
              <a:rPr lang="ja-JP" altLang="en-US" sz="1200" dirty="0" smtClean="0">
                <a:solidFill>
                  <a:schemeClr val="tx1"/>
                </a:solidFill>
                <a:latin typeface="ＤＨＰ特太ゴシック体" panose="020B0500000000000000" pitchFamily="50" charset="-128"/>
                <a:ea typeface="ＤＨＰ特太ゴシック体" panose="020B0500000000000000" pitchFamily="50" charset="-128"/>
              </a:rPr>
              <a:t>保健所管内地域の健康課題を明らかにし、事業を計画できる。</a:t>
            </a:r>
            <a:endParaRPr lang="en-US" altLang="ja-JP" sz="1200" dirty="0" smtClean="0">
              <a:solidFill>
                <a:schemeClr val="tx1"/>
              </a:solidFill>
            </a:endParaRPr>
          </a:p>
          <a:p>
            <a:r>
              <a:rPr kumimoji="1" lang="ja-JP" altLang="en-US" sz="1200" dirty="0">
                <a:solidFill>
                  <a:schemeClr val="tx1"/>
                </a:solidFill>
              </a:rPr>
              <a:t>短期</a:t>
            </a:r>
            <a:r>
              <a:rPr kumimoji="1" lang="ja-JP" altLang="en-US" sz="1200" dirty="0" smtClean="0">
                <a:solidFill>
                  <a:schemeClr val="tx1"/>
                </a:solidFill>
              </a:rPr>
              <a:t>目標：</a:t>
            </a:r>
            <a:r>
              <a:rPr kumimoji="1" lang="ja-JP" altLang="en-US" sz="1200" dirty="0" smtClean="0">
                <a:solidFill>
                  <a:schemeClr val="tx1"/>
                </a:solidFill>
                <a:latin typeface="ＤＨＰ特太ゴシック体" panose="020B0500000000000000" pitchFamily="50" charset="-128"/>
                <a:ea typeface="ＤＨＰ特太ゴシック体" panose="020B0500000000000000" pitchFamily="50" charset="-128"/>
              </a:rPr>
              <a:t>地域全体の保健福祉介護のサービスの内容や施設の状況の活用に関心を持って業務にあたる。</a:t>
            </a:r>
            <a:endParaRPr kumimoji="1" lang="ja-JP" altLang="en-US" sz="1200" dirty="0">
              <a:solidFill>
                <a:schemeClr val="tx1"/>
              </a:solidFill>
            </a:endParaRPr>
          </a:p>
        </p:txBody>
      </p:sp>
      <p:sp>
        <p:nvSpPr>
          <p:cNvPr id="22" name="テキスト ボックス 21"/>
          <p:cNvSpPr txBox="1"/>
          <p:nvPr/>
        </p:nvSpPr>
        <p:spPr>
          <a:xfrm>
            <a:off x="6096000" y="92332"/>
            <a:ext cx="685800" cy="276999"/>
          </a:xfrm>
          <a:prstGeom prst="rect">
            <a:avLst/>
          </a:prstGeom>
          <a:noFill/>
        </p:spPr>
        <p:txBody>
          <a:bodyPr wrap="square" rtlCol="0">
            <a:spAutoFit/>
          </a:bodyPr>
          <a:lstStyle/>
          <a:p>
            <a:pPr algn="ctr"/>
            <a:r>
              <a:rPr lang="ja-JP" altLang="en-US" sz="1200" dirty="0" smtClean="0">
                <a:solidFill>
                  <a:schemeClr val="accent1">
                    <a:lumMod val="50000"/>
                  </a:schemeClr>
                </a:solidFill>
                <a:latin typeface="AR P丸ゴシック体E" panose="020F0900000000000000" pitchFamily="50" charset="-128"/>
                <a:ea typeface="AR P丸ゴシック体E" panose="020F0900000000000000" pitchFamily="50" charset="-128"/>
              </a:rPr>
              <a:t>様式５</a:t>
            </a:r>
            <a:endParaRPr lang="ja-JP" altLang="en-US" sz="1200" dirty="0">
              <a:solidFill>
                <a:schemeClr val="accent1">
                  <a:lumMod val="50000"/>
                </a:schemeClr>
              </a:solidFill>
              <a:latin typeface="AR P丸ゴシック体E" panose="020F0900000000000000" pitchFamily="50" charset="-128"/>
              <a:ea typeface="AR P丸ゴシック体E" panose="020F0900000000000000" pitchFamily="50" charset="-128"/>
            </a:endParaRPr>
          </a:p>
        </p:txBody>
      </p:sp>
    </p:spTree>
    <p:extLst>
      <p:ext uri="{BB962C8B-B14F-4D97-AF65-F5344CB8AC3E}">
        <p14:creationId xmlns:p14="http://schemas.microsoft.com/office/powerpoint/2010/main" val="379290259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gradFill>
          <a:gsLst>
            <a:gs pos="0">
              <a:schemeClr val="accent4">
                <a:lumMod val="20000"/>
                <a:lumOff val="80000"/>
              </a:schemeClr>
            </a:gs>
            <a:gs pos="50000">
              <a:schemeClr val="accent4">
                <a:lumMod val="40000"/>
                <a:lumOff val="60000"/>
              </a:schemeClr>
            </a:gs>
            <a:gs pos="100000">
              <a:schemeClr val="accent4">
                <a:lumMod val="60000"/>
                <a:lumOff val="40000"/>
              </a:schemeClr>
            </a:gs>
          </a:gsLst>
          <a:lin ang="5400000" scaled="0"/>
        </a:gradFill>
        <a:ln>
          <a:noFill/>
        </a:ln>
      </a:spPr>
      <a:bodyPr rtlCol="0" anchor="ctr"/>
      <a:lstStyle>
        <a:defPPr algn="ctr">
          <a:defRPr kumimoji="1"/>
        </a:defPPr>
      </a:lstStyle>
      <a:style>
        <a:lnRef idx="2">
          <a:schemeClr val="accent1">
            <a:shade val="50000"/>
          </a:schemeClr>
        </a:lnRef>
        <a:fillRef idx="1">
          <a:schemeClr val="accent1"/>
        </a:fillRef>
        <a:effectRef idx="0">
          <a:schemeClr val="accent1"/>
        </a:effectRef>
        <a:fontRef idx="minor">
          <a:schemeClr val="lt1"/>
        </a:fontRef>
      </a:style>
    </a:spDef>
    <a:txDef>
      <a:spPr>
        <a:solidFill>
          <a:schemeClr val="lt1"/>
        </a:solidFill>
        <a:ln>
          <a:solidFill>
            <a:schemeClr val="tx1"/>
          </a:solidFill>
        </a:ln>
      </a:spPr>
      <a:bodyPr vert="eaVert" wrap="square" rtlCol="0">
        <a:spAutoFit/>
      </a:bodyPr>
      <a:lstStyle>
        <a:defPPr>
          <a:defRPr kumimoji="1" sz="1000" dirty="0" smtClean="0"/>
        </a:defPPr>
      </a:lstStyle>
    </a:txDef>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5749</TotalTime>
  <Words>463</Words>
  <Application>Microsoft Office PowerPoint</Application>
  <PresentationFormat>画面に合わせる (4:3)</PresentationFormat>
  <Paragraphs>84</Paragraphs>
  <Slides>2</Slides>
  <Notes>2</Notes>
  <HiddenSlides>0</HiddenSlides>
  <MMClips>0</MMClips>
  <ScaleCrop>false</ScaleCrop>
  <HeadingPairs>
    <vt:vector size="4" baseType="variant">
      <vt:variant>
        <vt:lpstr>テーマ</vt:lpstr>
      </vt:variant>
      <vt:variant>
        <vt:i4>1</vt:i4>
      </vt:variant>
      <vt:variant>
        <vt:lpstr>スライド タイトル</vt:lpstr>
      </vt:variant>
      <vt:variant>
        <vt:i4>2</vt:i4>
      </vt:variant>
    </vt:vector>
  </HeadingPairs>
  <TitlesOfParts>
    <vt:vector size="3" baseType="lpstr">
      <vt:lpstr>Office テーマ</vt:lpstr>
      <vt:lpstr>PowerPoint プレゼンテーション</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フードビジネス企業立地・連携参入事業</dc:title>
  <dc:creator>hiroshi-kaneko</dc:creator>
  <cp:lastModifiedBy>坂本 三智代</cp:lastModifiedBy>
  <cp:revision>583</cp:revision>
  <cp:lastPrinted>2017-02-26T07:43:23Z</cp:lastPrinted>
  <dcterms:created xsi:type="dcterms:W3CDTF">2013-11-01T19:40:18Z</dcterms:created>
  <dcterms:modified xsi:type="dcterms:W3CDTF">2017-03-20T03:57:45Z</dcterms:modified>
</cp:coreProperties>
</file>