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45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E3F3"/>
    <a:srgbClr val="00A08C"/>
    <a:srgbClr val="FF0066"/>
    <a:srgbClr val="FF7C80"/>
    <a:srgbClr val="33CCCC"/>
    <a:srgbClr val="66FFCC"/>
    <a:srgbClr val="FFCCFF"/>
    <a:srgbClr val="FCFC8E"/>
    <a:srgbClr val="F28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6344" autoAdjust="0"/>
  </p:normalViewPr>
  <p:slideViewPr>
    <p:cSldViewPr snapToGrid="0" showGuides="1">
      <p:cViewPr varScale="1">
        <p:scale>
          <a:sx n="114" d="100"/>
          <a:sy n="114" d="100"/>
        </p:scale>
        <p:origin x="1560" y="96"/>
      </p:cViewPr>
      <p:guideLst>
        <p:guide orient="horz" pos="2228"/>
        <p:guide pos="309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AEE95A1-9E0B-44DF-9562-84B6E0585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5C976D-9E98-4C6B-A7A0-4DB5C206DE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EFA2F-AA30-42E9-B2B4-3CD766F9C38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073F15-7626-42F8-B8F4-96A8F0C1F3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0543A3-AC09-4E86-B675-9F0FD149F5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93F2C-A573-438F-98E6-2E44FA27F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293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8D0B3-C674-412A-94ED-E1B1A34014CF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B61A6-6D5B-4A16-B67D-DBEE9EC70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254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615C8-F460-E083-4FED-87030E65B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76DEEF9-A9B1-279D-5A2D-1485175BBC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56D0E0C-099C-BC27-BA90-5A375812D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123074-7A19-208B-1E2D-62B2EE5EE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DB61A6-6D5B-4A16-B67D-DBEE9EC701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180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9D291-D17C-46F3-882C-B83BA073D507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47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1AC5-795B-4214-B2A4-89378E8CDA67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C9B56-EB7F-4209-A0E0-8E5D5278DB13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02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3177-32F6-4FA2-98ED-E41263637A9A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11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587D1-B575-43D4-A43D-A40CA60CB3FA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92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87BE-B95A-4876-82F8-A854CB74BC49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58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1E3A-C457-4E48-922B-116963B6D85D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83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98C1-2BF1-4E79-9DE8-5D022F36CBFF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03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A2FFE-3A47-43B9-B409-47A350F192A2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5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FF9F9-C975-4B64-B54D-C0EC0A6D211F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81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2AB4-6E77-4A5A-AF24-DB49286FB10E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81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63F3C-B2FD-4EC4-AD9B-3EC389283C18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51788-2596-480E-BB2E-F68DD2252D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3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52622-1261-E2AF-B9F6-CE6E8358E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2D34CBA9-08E2-B0AA-7691-5048CAE03980}"/>
              </a:ext>
            </a:extLst>
          </p:cNvPr>
          <p:cNvSpPr/>
          <p:nvPr/>
        </p:nvSpPr>
        <p:spPr>
          <a:xfrm>
            <a:off x="0" y="426179"/>
            <a:ext cx="9906000" cy="492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E00B669-3B7D-CA97-1DCC-7F577502FC0F}"/>
              </a:ext>
            </a:extLst>
          </p:cNvPr>
          <p:cNvGrpSpPr/>
          <p:nvPr/>
        </p:nvGrpSpPr>
        <p:grpSpPr>
          <a:xfrm>
            <a:off x="141971" y="583579"/>
            <a:ext cx="1825438" cy="343612"/>
            <a:chOff x="4869860" y="949472"/>
            <a:chExt cx="1825438" cy="343612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0B112DCA-3ED5-1E0E-673D-A77B73AAAFF1}"/>
                </a:ext>
              </a:extLst>
            </p:cNvPr>
            <p:cNvSpPr/>
            <p:nvPr/>
          </p:nvSpPr>
          <p:spPr>
            <a:xfrm>
              <a:off x="4869860" y="1004422"/>
              <a:ext cx="1825438" cy="2886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656A3434-3A98-BFE4-7E8B-1885F4C4ABD3}"/>
                </a:ext>
              </a:extLst>
            </p:cNvPr>
            <p:cNvSpPr/>
            <p:nvPr/>
          </p:nvSpPr>
          <p:spPr>
            <a:xfrm>
              <a:off x="4869860" y="949472"/>
              <a:ext cx="1825438" cy="34240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200" b="1" dirty="0">
                  <a:solidFill>
                    <a:schemeClr val="bg1"/>
                  </a:solidFill>
                </a:rPr>
                <a:t>事業提案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A353CFE-A322-62D4-222C-766548F5E56C}"/>
              </a:ext>
            </a:extLst>
          </p:cNvPr>
          <p:cNvSpPr txBox="1"/>
          <p:nvPr/>
        </p:nvSpPr>
        <p:spPr>
          <a:xfrm>
            <a:off x="65339" y="56044"/>
            <a:ext cx="6926555" cy="43398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altLang="ja-JP" sz="20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</a:t>
            </a:r>
            <a:r>
              <a:rPr lang="ja-JP" altLang="en-US" sz="2000" b="1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○○業（ＤＸ取組）</a:t>
            </a:r>
            <a:endParaRPr lang="en-US" altLang="ja-JP" sz="2000" b="1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9ABC82F9-8B81-BFCA-F58B-43E081BA5956}"/>
              </a:ext>
            </a:extLst>
          </p:cNvPr>
          <p:cNvSpPr/>
          <p:nvPr/>
        </p:nvSpPr>
        <p:spPr>
          <a:xfrm flipV="1">
            <a:off x="155446" y="1417990"/>
            <a:ext cx="9622468" cy="457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63C85E-FA9C-6732-3F6C-C63AE528DF96}"/>
              </a:ext>
            </a:extLst>
          </p:cNvPr>
          <p:cNvSpPr txBox="1"/>
          <p:nvPr/>
        </p:nvSpPr>
        <p:spPr>
          <a:xfrm>
            <a:off x="175386" y="1030718"/>
            <a:ext cx="6926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事業名：○○○○○○事業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kumimoji="1" lang="ja-JP" altLang="en-US" sz="1600" b="1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2DDE8B0-1388-48B1-A0C3-798F72A32891}"/>
              </a:ext>
            </a:extLst>
          </p:cNvPr>
          <p:cNvSpPr/>
          <p:nvPr/>
        </p:nvSpPr>
        <p:spPr>
          <a:xfrm>
            <a:off x="197280" y="2221174"/>
            <a:ext cx="4713111" cy="3865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事業者：○○株式会社（所在地）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資本金：○○　業種：○○　従業員数：○○</a:t>
            </a:r>
            <a:endParaRPr lang="en-US" altLang="ja-JP" sz="1000" b="0" i="0" dirty="0">
              <a:solidFill>
                <a:srgbClr val="333333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0" b="1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概　要</a:t>
            </a: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000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・〇〇〇</a:t>
            </a:r>
            <a:endParaRPr lang="en-US" altLang="ja-JP" sz="10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・〇〇〇</a:t>
            </a:r>
            <a:endParaRPr lang="en-US" altLang="ja-JP" sz="10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主な取組</a:t>
            </a: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・〇〇</a:t>
            </a:r>
            <a:endParaRPr lang="en-US" altLang="ja-JP" sz="10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・〇〇</a:t>
            </a:r>
            <a:endParaRPr lang="en-US" altLang="ja-JP" sz="10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事業の目標</a:t>
            </a: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（定性目標）</a:t>
            </a:r>
            <a:endParaRPr lang="en-US" altLang="ja-JP" sz="1000" b="1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・〇〇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（定量目標）</a:t>
            </a:r>
            <a:endParaRPr lang="en-US" altLang="ja-JP" sz="1000" b="1" dirty="0">
              <a:solidFill>
                <a:schemeClr val="accent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情報セキュリティ対策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(SECURITY ACTION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宣言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について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just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労働生産性について</a:t>
            </a:r>
            <a:r>
              <a:rPr lang="en-US" altLang="ja-JP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endParaRPr lang="en-US" altLang="ja-JP" sz="10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77800" indent="-177800"/>
            <a:endParaRPr lang="en-US" altLang="ja-JP" sz="1050" dirty="0">
              <a:solidFill>
                <a:srgbClr val="333333"/>
              </a:solidFill>
              <a:latin typeface="ヒラギノ角ゴ Pro"/>
            </a:endParaRPr>
          </a:p>
          <a:p>
            <a:pPr marL="177800" indent="-177800"/>
            <a:endParaRPr lang="en-US" altLang="ja-JP" sz="1050" dirty="0">
              <a:solidFill>
                <a:srgbClr val="333333"/>
              </a:solidFill>
              <a:latin typeface="ヒラギノ角ゴ Pro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724EFD58-B49D-4077-A652-A9675F9E429D}"/>
              </a:ext>
            </a:extLst>
          </p:cNvPr>
          <p:cNvSpPr/>
          <p:nvPr/>
        </p:nvSpPr>
        <p:spPr>
          <a:xfrm>
            <a:off x="155445" y="2155972"/>
            <a:ext cx="9622467" cy="4537087"/>
          </a:xfrm>
          <a:prstGeom prst="rect">
            <a:avLst/>
          </a:prstGeom>
          <a:noFill/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43D8815-4532-EC2B-E8B8-057F7C0F9D7D}"/>
              </a:ext>
            </a:extLst>
          </p:cNvPr>
          <p:cNvCxnSpPr>
            <a:cxnSpLocks/>
          </p:cNvCxnSpPr>
          <p:nvPr/>
        </p:nvCxnSpPr>
        <p:spPr>
          <a:xfrm>
            <a:off x="4965700" y="2576097"/>
            <a:ext cx="0" cy="4004311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78645C6-0DBE-CAA2-8BA8-D25E2AB830A5}"/>
              </a:ext>
            </a:extLst>
          </p:cNvPr>
          <p:cNvSpPr/>
          <p:nvPr/>
        </p:nvSpPr>
        <p:spPr>
          <a:xfrm>
            <a:off x="197280" y="5468975"/>
            <a:ext cx="46937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取組を行う背景</a:t>
            </a: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000" b="0" i="0" dirty="0">
              <a:solidFill>
                <a:schemeClr val="accen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0" i="0" dirty="0">
                <a:solidFill>
                  <a:schemeClr val="accen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・○○</a:t>
            </a:r>
            <a:endParaRPr lang="en-US" altLang="ja-JP" sz="1000" b="0" i="0" dirty="0">
              <a:solidFill>
                <a:schemeClr val="accen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0" i="0" dirty="0">
                <a:solidFill>
                  <a:schemeClr val="accen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endParaRPr lang="en-US" altLang="ja-JP" sz="1000" b="0" i="0" dirty="0">
              <a:solidFill>
                <a:schemeClr val="accen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8900" indent="-88900"/>
            <a:endParaRPr lang="en-US" altLang="ja-JP" sz="1000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本事業終了後の展開・展望（今後３ヶ年程度の後年度負担　等）</a:t>
            </a:r>
            <a:r>
              <a:rPr lang="en-US" altLang="ja-JP" sz="1000" b="1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en-US" altLang="ja-JP" sz="1000" b="0" i="0" dirty="0">
              <a:solidFill>
                <a:schemeClr val="accen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8900" indent="-88900"/>
            <a:r>
              <a:rPr lang="ja-JP" altLang="en-US" sz="1000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endParaRPr lang="en-US" altLang="ja-JP" sz="1000" dirty="0">
              <a:solidFill>
                <a:srgbClr val="333333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88900" indent="-88900"/>
            <a:r>
              <a:rPr lang="ja-JP" altLang="en-US" sz="1000" dirty="0">
                <a:solidFill>
                  <a:srgbClr val="333333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endParaRPr lang="en-US" altLang="ja-JP" sz="1600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1DB5974-A67B-C045-AEDA-C86439B02D42}"/>
              </a:ext>
            </a:extLst>
          </p:cNvPr>
          <p:cNvSpPr/>
          <p:nvPr/>
        </p:nvSpPr>
        <p:spPr>
          <a:xfrm flipV="1">
            <a:off x="141972" y="1926846"/>
            <a:ext cx="6042928" cy="457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08D6AAB-8B88-1284-BDC7-5884C8460CA7}"/>
              </a:ext>
            </a:extLst>
          </p:cNvPr>
          <p:cNvSpPr/>
          <p:nvPr/>
        </p:nvSpPr>
        <p:spPr>
          <a:xfrm>
            <a:off x="1141507" y="1638041"/>
            <a:ext cx="74271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i="0" dirty="0">
                <a:solidFill>
                  <a:srgbClr val="002060"/>
                </a:solidFill>
                <a:effectLst/>
                <a:latin typeface="ヒラギノ角ゴ Pro"/>
              </a:rPr>
              <a:t>○○○○</a:t>
            </a: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665E33EB-8D1E-F789-1BE0-BC1575F3FB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9327" b="62644" l="52596" r="75278">
                        <a14:foregroundMark x1="53461" y1="49179" x2="54265" y2="52956"/>
                        <a14:foregroundMark x1="55006" y1="48851" x2="56366" y2="51806"/>
                        <a14:foregroundMark x1="52843" y1="51396" x2="52596" y2="51396"/>
                        <a14:foregroundMark x1="54944" y1="49589" x2="54821" y2="50821"/>
                        <a14:foregroundMark x1="56984" y1="47783" x2="55933" y2="52381"/>
                        <a14:foregroundMark x1="58467" y1="47209" x2="58591" y2="48604"/>
                        <a14:foregroundMark x1="57726" y1="47373" x2="58962" y2="48358"/>
                        <a14:foregroundMark x1="59827" y1="45402" x2="60754" y2="48851"/>
                        <a14:foregroundMark x1="58282" y1="50246" x2="57540" y2="50246"/>
                        <a14:foregroundMark x1="61496" y1="44581" x2="62114" y2="47537"/>
                        <a14:foregroundMark x1="62546" y1="44745" x2="62855" y2="46223"/>
                        <a14:foregroundMark x1="64091" y1="42611" x2="65389" y2="44828"/>
                        <a14:foregroundMark x1="66131" y1="41626" x2="67058" y2="44171"/>
                        <a14:foregroundMark x1="65080" y1="39327" x2="66131" y2="39327"/>
                        <a14:foregroundMark x1="63164" y1="59195" x2="68294" y2="57061"/>
                        <a14:foregroundMark x1="68294" y1="57061" x2="70272" y2="55008"/>
                        <a14:foregroundMark x1="66502" y1="59031" x2="70148" y2="57635"/>
                        <a14:foregroundMark x1="68850" y1="53038" x2="66131" y2="59442"/>
                        <a14:foregroundMark x1="66131" y1="59442" x2="69654" y2="58456"/>
                        <a14:foregroundMark x1="67985" y1="61002" x2="68603" y2="60837"/>
                        <a14:foregroundMark x1="66502" y1="60099" x2="71199" y2="59688"/>
                        <a14:foregroundMark x1="71755" y1="58621" x2="66625" y2="61412"/>
                        <a14:foregroundMark x1="66625" y1="61412" x2="65760" y2="61412"/>
                        <a14:foregroundMark x1="65266" y1="59606" x2="66131" y2="62069"/>
                        <a14:foregroundMark x1="64400" y1="60016" x2="66440" y2="62644"/>
                        <a14:foregroundMark x1="65389" y1="53038" x2="70581" y2="52135"/>
                        <a14:foregroundMark x1="70581" y1="52135" x2="67367" y2="54269"/>
                        <a14:foregroundMark x1="69530" y1="51560" x2="67491" y2="51396"/>
                        <a14:foregroundMark x1="65142" y1="54187" x2="65142" y2="54187"/>
                        <a14:foregroundMark x1="64771" y1="57225" x2="64771" y2="57225"/>
                        <a14:foregroundMark x1="63473" y1="58210" x2="67244" y2="52709"/>
                        <a14:foregroundMark x1="67244" y1="52709" x2="72064" y2="49343"/>
                        <a14:foregroundMark x1="72064" y1="49343" x2="72250" y2="48440"/>
                        <a14:foregroundMark x1="71755" y1="48030" x2="74351" y2="47783"/>
                        <a14:foregroundMark x1="74660" y1="46141" x2="74660" y2="46141"/>
                        <a14:foregroundMark x1="75278" y1="46634" x2="70334" y2="49507"/>
                        <a14:foregroundMark x1="70334" y1="49507" x2="68912" y2="50985"/>
                        <a14:foregroundMark x1="72064" y1="47209" x2="72064" y2="47209"/>
                        <a14:foregroundMark x1="73733" y1="46141" x2="73733" y2="46141"/>
                        <a14:foregroundMark x1="72250" y1="52627" x2="71137" y2="54844"/>
                        <a14:foregroundMark x1="72991" y1="55993" x2="71199" y2="57389"/>
                        <a14:foregroundMark x1="72868" y1="58210" x2="70828" y2="59442"/>
                        <a14:foregroundMark x1="71199" y1="53202" x2="68912" y2="52627"/>
                        <a14:foregroundMark x1="71199" y1="51806" x2="72806" y2="53777"/>
                        <a14:foregroundMark x1="71755" y1="51232" x2="72868" y2="52791"/>
                        <a14:foregroundMark x1="72373" y1="54269" x2="73115" y2="56814"/>
                        <a14:foregroundMark x1="71137" y1="54762" x2="72806" y2="58210"/>
                        <a14:foregroundMark x1="69963" y1="55829" x2="71632" y2="59606"/>
                        <a14:foregroundMark x1="70828" y1="59442" x2="72806" y2="60016"/>
                        <a14:foregroundMark x1="70828" y1="59442" x2="67058" y2="61084"/>
                        <a14:foregroundMark x1="66316" y1="61412" x2="67244" y2="61412"/>
                        <a14:foregroundMark x1="66749" y1="61658" x2="66934" y2="62644"/>
                        <a14:foregroundMark x1="67985" y1="61494" x2="70828" y2="60837"/>
                        <a14:foregroundMark x1="63721" y1="59278" x2="64030" y2="60837"/>
                        <a14:foregroundMark x1="63782" y1="61084" x2="63782" y2="61084"/>
                        <a14:foregroundMark x1="64648" y1="62479" x2="64648" y2="62479"/>
                        <a14:foregroundMark x1="73115" y1="50657" x2="73115" y2="50657"/>
                        <a14:foregroundMark x1="74227" y1="49015" x2="74227" y2="490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1359" t="36912" r="23969" b="35112"/>
          <a:stretch/>
        </p:blipFill>
        <p:spPr>
          <a:xfrm>
            <a:off x="155445" y="1400470"/>
            <a:ext cx="859593" cy="733769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80F7E11-4D32-3F65-88A8-61D85D2A6CAF}"/>
              </a:ext>
            </a:extLst>
          </p:cNvPr>
          <p:cNvGrpSpPr/>
          <p:nvPr/>
        </p:nvGrpSpPr>
        <p:grpSpPr>
          <a:xfrm>
            <a:off x="6827142" y="849890"/>
            <a:ext cx="612338" cy="338554"/>
            <a:chOff x="3069982" y="946102"/>
            <a:chExt cx="690369" cy="553253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D222F6E9-554C-B335-5620-1B34064629A9}"/>
                </a:ext>
              </a:extLst>
            </p:cNvPr>
            <p:cNvSpPr/>
            <p:nvPr/>
          </p:nvSpPr>
          <p:spPr>
            <a:xfrm>
              <a:off x="3069982" y="946102"/>
              <a:ext cx="690369" cy="5532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dirty="0"/>
                <a:t>クラウド</a:t>
              </a:r>
              <a:endParaRPr lang="en-US" altLang="ja-JP" sz="800" dirty="0"/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73F5CD6E-7027-7B7C-670A-D5CC9946678F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E20C2BD-2ABB-69A9-8C2B-A09EFA5FFE68}"/>
              </a:ext>
            </a:extLst>
          </p:cNvPr>
          <p:cNvGrpSpPr/>
          <p:nvPr/>
        </p:nvGrpSpPr>
        <p:grpSpPr>
          <a:xfrm>
            <a:off x="8317016" y="1139393"/>
            <a:ext cx="706438" cy="215444"/>
            <a:chOff x="3069982" y="946102"/>
            <a:chExt cx="690369" cy="364782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4AC9D3F1-E91A-1B96-FA13-B3766F72BCD1}"/>
                </a:ext>
              </a:extLst>
            </p:cNvPr>
            <p:cNvSpPr/>
            <p:nvPr/>
          </p:nvSpPr>
          <p:spPr>
            <a:xfrm>
              <a:off x="3069982" y="946102"/>
              <a:ext cx="690369" cy="3647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800" dirty="0"/>
                <a:t>RPA</a:t>
              </a: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36693019-B49D-9388-BA3C-554F7C21AD84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C83BF66-33FC-4F0C-A663-0FE6C9AC03C2}"/>
              </a:ext>
            </a:extLst>
          </p:cNvPr>
          <p:cNvGrpSpPr/>
          <p:nvPr/>
        </p:nvGrpSpPr>
        <p:grpSpPr>
          <a:xfrm>
            <a:off x="7650742" y="1138796"/>
            <a:ext cx="706438" cy="215444"/>
            <a:chOff x="3069982" y="946102"/>
            <a:chExt cx="690369" cy="364782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56A6F66-B8AB-000B-F879-F014B9E5560F}"/>
                </a:ext>
              </a:extLst>
            </p:cNvPr>
            <p:cNvSpPr/>
            <p:nvPr/>
          </p:nvSpPr>
          <p:spPr>
            <a:xfrm>
              <a:off x="3069982" y="946102"/>
              <a:ext cx="690369" cy="3647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800" dirty="0"/>
                <a:t>OCR</a:t>
              </a: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0F64CF79-7E71-1495-A3DD-50B31864D15A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D2D9FFB-70A1-16C1-4953-C7C06B9495E5}"/>
              </a:ext>
            </a:extLst>
          </p:cNvPr>
          <p:cNvGrpSpPr/>
          <p:nvPr/>
        </p:nvGrpSpPr>
        <p:grpSpPr>
          <a:xfrm>
            <a:off x="9036929" y="858931"/>
            <a:ext cx="612338" cy="215444"/>
            <a:chOff x="3069982" y="946102"/>
            <a:chExt cx="690369" cy="352071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E96370A3-86FA-5752-1B21-018B19C31CFC}"/>
                </a:ext>
              </a:extLst>
            </p:cNvPr>
            <p:cNvSpPr/>
            <p:nvPr/>
          </p:nvSpPr>
          <p:spPr>
            <a:xfrm>
              <a:off x="3069982" y="946102"/>
              <a:ext cx="690369" cy="352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800" dirty="0"/>
                <a:t>AI</a:t>
              </a:r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CEA61907-3D0A-6D70-821B-112462C508C2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817CE590-038E-BF39-FEF8-555D1984E1C5}"/>
              </a:ext>
            </a:extLst>
          </p:cNvPr>
          <p:cNvGrpSpPr/>
          <p:nvPr/>
        </p:nvGrpSpPr>
        <p:grpSpPr>
          <a:xfrm>
            <a:off x="8356825" y="858931"/>
            <a:ext cx="612338" cy="215444"/>
            <a:chOff x="3069982" y="946102"/>
            <a:chExt cx="690369" cy="352071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05F84F16-279D-8A88-06E3-765F004286EB}"/>
                </a:ext>
              </a:extLst>
            </p:cNvPr>
            <p:cNvSpPr/>
            <p:nvPr/>
          </p:nvSpPr>
          <p:spPr>
            <a:xfrm>
              <a:off x="3069982" y="946102"/>
              <a:ext cx="690369" cy="352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dirty="0"/>
                <a:t>ロボット</a:t>
              </a:r>
              <a:endParaRPr lang="en-US" altLang="ja-JP" sz="800" dirty="0"/>
            </a:p>
          </p:txBody>
        </p:sp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D156E431-B76F-2276-EAF1-5A17E4954750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C473A58-FE27-6096-0D5C-0911BE5785AB}"/>
              </a:ext>
            </a:extLst>
          </p:cNvPr>
          <p:cNvGrpSpPr/>
          <p:nvPr/>
        </p:nvGrpSpPr>
        <p:grpSpPr>
          <a:xfrm>
            <a:off x="7443676" y="870783"/>
            <a:ext cx="913146" cy="342668"/>
            <a:chOff x="3079858" y="961254"/>
            <a:chExt cx="690369" cy="580193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00012FB-D553-A38E-9BE1-CEABAEDCC0AA}"/>
                </a:ext>
              </a:extLst>
            </p:cNvPr>
            <p:cNvSpPr/>
            <p:nvPr/>
          </p:nvSpPr>
          <p:spPr>
            <a:xfrm>
              <a:off x="3079858" y="968220"/>
              <a:ext cx="690369" cy="573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dirty="0"/>
                <a:t>スマホアプリ</a:t>
              </a:r>
              <a:endParaRPr lang="en-US" altLang="ja-JP" sz="800" dirty="0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2CCC5086-3E45-A7E5-E68B-F21B249A5DB7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6C139A3A-E562-5F2C-62E4-7A5DD4E12025}"/>
              </a:ext>
            </a:extLst>
          </p:cNvPr>
          <p:cNvGrpSpPr/>
          <p:nvPr/>
        </p:nvGrpSpPr>
        <p:grpSpPr>
          <a:xfrm>
            <a:off x="7187320" y="1132067"/>
            <a:ext cx="422460" cy="193108"/>
            <a:chOff x="3069982" y="946102"/>
            <a:chExt cx="690369" cy="315570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4521F78-DD37-AF38-56D9-E9176AD046B9}"/>
                </a:ext>
              </a:extLst>
            </p:cNvPr>
            <p:cNvSpPr/>
            <p:nvPr/>
          </p:nvSpPr>
          <p:spPr>
            <a:xfrm>
              <a:off x="3069982" y="946102"/>
              <a:ext cx="690369" cy="2154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800" dirty="0"/>
                <a:t>IoT</a:t>
              </a: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5D3F6C34-C82D-03B3-0D2D-3720C949F1D4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8CF58A1-1D1E-2DFF-DB07-5FB20E587D44}"/>
              </a:ext>
            </a:extLst>
          </p:cNvPr>
          <p:cNvGrpSpPr/>
          <p:nvPr/>
        </p:nvGrpSpPr>
        <p:grpSpPr>
          <a:xfrm>
            <a:off x="8969163" y="1127729"/>
            <a:ext cx="761451" cy="338554"/>
            <a:chOff x="3069982" y="946102"/>
            <a:chExt cx="690369" cy="553253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78680EA2-A259-C4E4-E366-8D0036DAED06}"/>
                </a:ext>
              </a:extLst>
            </p:cNvPr>
            <p:cNvSpPr/>
            <p:nvPr/>
          </p:nvSpPr>
          <p:spPr>
            <a:xfrm>
              <a:off x="3069982" y="946102"/>
              <a:ext cx="690369" cy="5532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800" dirty="0"/>
                <a:t>○○○</a:t>
              </a:r>
              <a:endParaRPr lang="en-US" altLang="ja-JP" sz="800" dirty="0"/>
            </a:p>
          </p:txBody>
        </p:sp>
        <p:sp>
          <p:nvSpPr>
            <p:cNvPr id="29" name="四角形: 角を丸くする 28">
              <a:extLst>
                <a:ext uri="{FF2B5EF4-FFF2-40B4-BE49-F238E27FC236}">
                  <a16:creationId xmlns:a16="http://schemas.microsoft.com/office/drawing/2014/main" id="{CA2FAFA5-1694-ECA6-6C91-E9D0DFBE6BB0}"/>
                </a:ext>
              </a:extLst>
            </p:cNvPr>
            <p:cNvSpPr/>
            <p:nvPr/>
          </p:nvSpPr>
          <p:spPr>
            <a:xfrm>
              <a:off x="3109235" y="961254"/>
              <a:ext cx="611865" cy="300418"/>
            </a:xfrm>
            <a:prstGeom prst="round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00"/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4E9ECEA-0DDA-B267-BAD0-33CCA7B091CF}"/>
              </a:ext>
            </a:extLst>
          </p:cNvPr>
          <p:cNvSpPr>
            <a:spLocks noChangeAspect="1"/>
          </p:cNvSpPr>
          <p:nvPr/>
        </p:nvSpPr>
        <p:spPr bwMode="auto">
          <a:xfrm>
            <a:off x="5143892" y="2279477"/>
            <a:ext cx="4543430" cy="23311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取組概要が分かる事業スキームを記載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88FBB17-C746-551C-13AF-12BC6D8573C8}"/>
              </a:ext>
            </a:extLst>
          </p:cNvPr>
          <p:cNvSpPr/>
          <p:nvPr/>
        </p:nvSpPr>
        <p:spPr>
          <a:xfrm>
            <a:off x="5143890" y="4734159"/>
            <a:ext cx="4543425" cy="17927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効果（成果）</a:t>
            </a:r>
            <a:r>
              <a:rPr lang="en-US" altLang="ja-JP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・効果①～～</a:t>
            </a:r>
            <a:endParaRPr lang="en-US" altLang="ja-JP" sz="1050" b="1" dirty="0">
              <a:solidFill>
                <a:schemeClr val="accent3">
                  <a:lumMod val="75000"/>
                </a:schemeClr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・効果②～～</a:t>
            </a:r>
            <a:endParaRPr lang="en-US" altLang="ja-JP" sz="1050" b="1" dirty="0">
              <a:solidFill>
                <a:schemeClr val="accent3">
                  <a:lumMod val="75000"/>
                </a:schemeClr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</a:pPr>
            <a:endParaRPr lang="en-US" altLang="ja-JP" sz="1050" b="1" dirty="0">
              <a:solidFill>
                <a:schemeClr val="accent3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今後の課題</a:t>
            </a:r>
            <a:r>
              <a:rPr lang="en-US" altLang="ja-JP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・○○</a:t>
            </a:r>
            <a:endParaRPr lang="en-US" altLang="ja-JP" sz="1050" b="1" dirty="0">
              <a:solidFill>
                <a:schemeClr val="accent3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b="1" dirty="0">
                <a:solidFill>
                  <a:schemeClr val="accent3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・○○</a:t>
            </a:r>
            <a:endParaRPr lang="en-US" altLang="ja-JP" sz="1050" b="1" dirty="0">
              <a:solidFill>
                <a:schemeClr val="accent3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50" b="1" dirty="0">
              <a:solidFill>
                <a:schemeClr val="accent3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50" b="1" dirty="0">
              <a:solidFill>
                <a:schemeClr val="accent3">
                  <a:lumMod val="75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1B2148-5A7E-DE38-9A04-047BF7E2723F}"/>
              </a:ext>
            </a:extLst>
          </p:cNvPr>
          <p:cNvSpPr txBox="1"/>
          <p:nvPr/>
        </p:nvSpPr>
        <p:spPr>
          <a:xfrm>
            <a:off x="6548975" y="4950421"/>
            <a:ext cx="267642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事業採択後に事業に取り組んでいただき、その効果等を記載いただきます。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D13E9F9-0347-D8F4-8841-5F2600417E53}"/>
              </a:ext>
            </a:extLst>
          </p:cNvPr>
          <p:cNvSpPr txBox="1"/>
          <p:nvPr/>
        </p:nvSpPr>
        <p:spPr>
          <a:xfrm>
            <a:off x="2109064" y="590516"/>
            <a:ext cx="496208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事業者：○○株式会社（所在地）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b="0" i="0" dirty="0">
                <a:solidFill>
                  <a:srgbClr val="333333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資本金：○○　業種：○○　従業員数：○○</a:t>
            </a:r>
            <a:endParaRPr lang="en-US" altLang="ja-JP" sz="1050" b="0" i="0" dirty="0">
              <a:solidFill>
                <a:srgbClr val="333333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73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21933</TotalTime>
  <Words>210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ヒラギノ角ゴ 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宮崎県次期サーバ統合基盤 設計支援業務 企画提案書</dc:title>
  <dc:creator>中村 諒亮</dc:creator>
  <cp:lastModifiedBy>川越 崇功</cp:lastModifiedBy>
  <cp:revision>1777</cp:revision>
  <cp:lastPrinted>2022-03-23T03:00:17Z</cp:lastPrinted>
  <dcterms:created xsi:type="dcterms:W3CDTF">2019-07-01T08:33:35Z</dcterms:created>
  <dcterms:modified xsi:type="dcterms:W3CDTF">2024-03-14T09:02:31Z</dcterms:modified>
</cp:coreProperties>
</file>