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4"/>
  </p:sldMasterIdLst>
  <p:notesMasterIdLst>
    <p:notesMasterId r:id="rId20"/>
  </p:notesMasterIdLst>
  <p:handoutMasterIdLst>
    <p:handoutMasterId r:id="rId21"/>
  </p:handoutMasterIdLst>
  <p:sldIdLst>
    <p:sldId id="503" r:id="rId5"/>
    <p:sldId id="635" r:id="rId6"/>
    <p:sldId id="614" r:id="rId7"/>
    <p:sldId id="645" r:id="rId8"/>
    <p:sldId id="619" r:id="rId9"/>
    <p:sldId id="636" r:id="rId10"/>
    <p:sldId id="637" r:id="rId11"/>
    <p:sldId id="638" r:id="rId12"/>
    <p:sldId id="639" r:id="rId13"/>
    <p:sldId id="640" r:id="rId14"/>
    <p:sldId id="641" r:id="rId15"/>
    <p:sldId id="642" r:id="rId16"/>
    <p:sldId id="643" r:id="rId17"/>
    <p:sldId id="644" r:id="rId18"/>
    <p:sldId id="555" r:id="rId19"/>
  </p:sldIdLst>
  <p:sldSz cx="12192000" cy="6858000"/>
  <p:notesSz cx="6807200" cy="9939338"/>
  <p:defaultTextStyle>
    <a:defPPr>
      <a:defRPr lang="ja-JP"/>
    </a:defPPr>
    <a:lvl1pPr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mada, Katsuto" initials="" lastIdx="1" clrIdx="0"/>
  <p:cmAuthor id="2" name="Matsuda, Yoshihisa"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4B4B"/>
    <a:srgbClr val="045890"/>
    <a:srgbClr val="FFFFFF"/>
    <a:srgbClr val="CCECFF"/>
    <a:srgbClr val="002060"/>
    <a:srgbClr val="2180FF"/>
    <a:srgbClr val="000000"/>
    <a:srgbClr val="FFFF00"/>
    <a:srgbClr val="45AB85"/>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6" autoAdjust="0"/>
    <p:restoredTop sz="95874" autoAdjust="0"/>
  </p:normalViewPr>
  <p:slideViewPr>
    <p:cSldViewPr>
      <p:cViewPr>
        <p:scale>
          <a:sx n="114" d="100"/>
          <a:sy n="114" d="100"/>
        </p:scale>
        <p:origin x="108" y="-3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1380"/>
    </p:cViewPr>
  </p:sorterViewPr>
  <p:notesViewPr>
    <p:cSldViewPr>
      <p:cViewPr varScale="1">
        <p:scale>
          <a:sx n="59" d="100"/>
          <a:sy n="59" d="100"/>
        </p:scale>
        <p:origin x="-2556" y="-7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FFD63C4C-59E0-43CC-A236-0EAA8E29957C}"/>
              </a:ext>
            </a:extLst>
          </p:cNvPr>
          <p:cNvSpPr>
            <a:spLocks noGrp="1"/>
          </p:cNvSpPr>
          <p:nvPr>
            <p:ph type="hdr" sz="quarter"/>
          </p:nvPr>
        </p:nvSpPr>
        <p:spPr>
          <a:xfrm>
            <a:off x="0" y="0"/>
            <a:ext cx="2949575" cy="4968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C9D5B04D-876E-4140-A288-6937EC258AED}"/>
              </a:ext>
            </a:extLst>
          </p:cNvPr>
          <p:cNvSpPr>
            <a:spLocks noGrp="1"/>
          </p:cNvSpPr>
          <p:nvPr>
            <p:ph type="dt" sz="quarter" idx="1"/>
          </p:nvPr>
        </p:nvSpPr>
        <p:spPr>
          <a:xfrm>
            <a:off x="3856038" y="0"/>
            <a:ext cx="2949575"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86164619-79C6-44E3-A911-9D7366DBB7B6}" type="datetime1">
              <a:rPr lang="ja-JP" altLang="en-US"/>
              <a:pPr>
                <a:defRPr/>
              </a:pPr>
              <a:t>2025/4/11</a:t>
            </a:fld>
            <a:endParaRPr lang="ja-JP" altLang="en-US" dirty="0"/>
          </a:p>
        </p:txBody>
      </p:sp>
      <p:sp>
        <p:nvSpPr>
          <p:cNvPr id="4" name="フッター プレースホルダ 3">
            <a:extLst>
              <a:ext uri="{FF2B5EF4-FFF2-40B4-BE49-F238E27FC236}">
                <a16:creationId xmlns:a16="http://schemas.microsoft.com/office/drawing/2014/main" id="{264A34DD-7A56-449C-BD8A-D45C4E481C96}"/>
              </a:ext>
            </a:extLst>
          </p:cNvPr>
          <p:cNvSpPr>
            <a:spLocks noGrp="1"/>
          </p:cNvSpPr>
          <p:nvPr>
            <p:ph type="ftr" sz="quarter" idx="2"/>
          </p:nvPr>
        </p:nvSpPr>
        <p:spPr>
          <a:xfrm>
            <a:off x="0" y="9440863"/>
            <a:ext cx="2949575" cy="4968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2CE90C57-A3F7-452D-A434-15DAFF2D1082}"/>
              </a:ext>
            </a:extLst>
          </p:cNvPr>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E1B4ED8-CF1A-4BC2-8C03-D21FACEA9CAB}"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3A61CCFD-5E35-4462-8CCB-D00D6CC82F7E}"/>
              </a:ext>
            </a:extLst>
          </p:cNvPr>
          <p:cNvSpPr>
            <a:spLocks noGrp="1"/>
          </p:cNvSpPr>
          <p:nvPr>
            <p:ph type="hdr" sz="quarter"/>
          </p:nvPr>
        </p:nvSpPr>
        <p:spPr>
          <a:xfrm>
            <a:off x="0" y="0"/>
            <a:ext cx="2949575" cy="4968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AC713A9F-C679-4DC3-BC94-B2585CDF5ACE}"/>
              </a:ext>
            </a:extLst>
          </p:cNvPr>
          <p:cNvSpPr>
            <a:spLocks noGrp="1"/>
          </p:cNvSpPr>
          <p:nvPr>
            <p:ph type="dt" idx="1"/>
          </p:nvPr>
        </p:nvSpPr>
        <p:spPr>
          <a:xfrm>
            <a:off x="3856038" y="0"/>
            <a:ext cx="2949575"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02863C5D-C2D7-4146-BE7B-6474A1908A40}" type="datetime1">
              <a:rPr lang="ja-JP" altLang="en-US"/>
              <a:pPr>
                <a:defRPr/>
              </a:pPr>
              <a:t>2025/4/11</a:t>
            </a:fld>
            <a:endParaRPr lang="ja-JP" altLang="en-US" dirty="0"/>
          </a:p>
        </p:txBody>
      </p:sp>
      <p:sp>
        <p:nvSpPr>
          <p:cNvPr id="4" name="スライド イメージ プレースホルダ 3">
            <a:extLst>
              <a:ext uri="{FF2B5EF4-FFF2-40B4-BE49-F238E27FC236}">
                <a16:creationId xmlns:a16="http://schemas.microsoft.com/office/drawing/2014/main" id="{99327D24-7FB7-4440-8948-3D71A102B05E}"/>
              </a:ext>
            </a:extLst>
          </p:cNvPr>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ja-JP" altLang="en-US" noProof="0" dirty="0"/>
          </a:p>
        </p:txBody>
      </p:sp>
      <p:sp>
        <p:nvSpPr>
          <p:cNvPr id="5" name="ノート プレースホルダ 4">
            <a:extLst>
              <a:ext uri="{FF2B5EF4-FFF2-40B4-BE49-F238E27FC236}">
                <a16:creationId xmlns:a16="http://schemas.microsoft.com/office/drawing/2014/main" id="{3321341C-0979-4EBA-8EC8-0E8E8B5F2104}"/>
              </a:ext>
            </a:extLst>
          </p:cNvPr>
          <p:cNvSpPr>
            <a:spLocks noGrp="1"/>
          </p:cNvSpPr>
          <p:nvPr>
            <p:ph type="body" sz="quarter" idx="3"/>
          </p:nvPr>
        </p:nvSpPr>
        <p:spPr>
          <a:xfrm>
            <a:off x="681038" y="4721225"/>
            <a:ext cx="5445125" cy="447198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581CD0F8-83B2-481E-9E5F-70D23F3A88EC}"/>
              </a:ext>
            </a:extLst>
          </p:cNvPr>
          <p:cNvSpPr>
            <a:spLocks noGrp="1"/>
          </p:cNvSpPr>
          <p:nvPr>
            <p:ph type="ftr" sz="quarter" idx="4"/>
          </p:nvPr>
        </p:nvSpPr>
        <p:spPr>
          <a:xfrm>
            <a:off x="0" y="9440863"/>
            <a:ext cx="2949575" cy="4968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11924BDB-C137-4502-BB04-FA1B9D3796D4}"/>
              </a:ext>
            </a:extLst>
          </p:cNvPr>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55E7E22-911A-4F9B-B6A7-B2D5052E0EA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kumimoji="1" sz="1200" kern="1200">
        <a:solidFill>
          <a:schemeClr val="tx1"/>
        </a:solidFill>
        <a:latin typeface="+mn-lt"/>
        <a:ea typeface="+mn-ea"/>
        <a:cs typeface="ＭＳ Ｐゴシック" charset="-128"/>
      </a:defRPr>
    </a:lvl1pPr>
    <a:lvl2pPr marL="457200" algn="l" defTabSz="457200" rtl="0" eaLnBrk="0" fontAlgn="base" hangingPunct="0">
      <a:spcBef>
        <a:spcPct val="30000"/>
      </a:spcBef>
      <a:spcAft>
        <a:spcPct val="0"/>
      </a:spcAft>
      <a:defRPr kumimoji="1"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kumimoji="1"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kumimoji="1"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13">
            <a:extLst>
              <a:ext uri="{FF2B5EF4-FFF2-40B4-BE49-F238E27FC236}">
                <a16:creationId xmlns:a16="http://schemas.microsoft.com/office/drawing/2014/main" id="{BC1EE6AF-5BF2-44BC-8785-532BD814847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0279" y="7"/>
            <a:ext cx="1811216" cy="645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sz="quarter"/>
          </p:nvPr>
        </p:nvSpPr>
        <p:spPr>
          <a:xfrm>
            <a:off x="3094895" y="1308100"/>
            <a:ext cx="8253046" cy="596900"/>
          </a:xfrm>
          <a:prstGeom prst="rect">
            <a:avLst/>
          </a:prstGeom>
        </p:spPr>
        <p:txBody>
          <a:bodyPr lIns="83973" tIns="41987" rIns="83973" bIns="41987"/>
          <a:lstStyle>
            <a:lvl1pPr>
              <a:defRPr sz="2462">
                <a:latin typeface="ＭＳ Ｐゴシック" panose="020B0600070205080204" pitchFamily="50" charset="-128"/>
                <a:ea typeface="ＭＳ Ｐゴシック" panose="020B0600070205080204" pitchFamily="50" charset="-128"/>
              </a:defRPr>
            </a:lvl1pPr>
          </a:lstStyle>
          <a:p>
            <a:r>
              <a:rPr lang="ja-JP" altLang="en-US" dirty="0"/>
              <a:t>マスタ</a:t>
            </a:r>
            <a:r>
              <a:rPr lang="en-US" altLang="ja-JP" dirty="0"/>
              <a:t> </a:t>
            </a:r>
            <a:r>
              <a:rPr lang="ja-JP" altLang="en-US" dirty="0"/>
              <a:t>タイトルの書式設定</a:t>
            </a:r>
          </a:p>
        </p:txBody>
      </p:sp>
      <p:sp>
        <p:nvSpPr>
          <p:cNvPr id="4100" name="Rectangle 4"/>
          <p:cNvSpPr>
            <a:spLocks noGrp="1" noChangeArrowheads="1"/>
          </p:cNvSpPr>
          <p:nvPr>
            <p:ph type="subTitle" sz="quarter" idx="1"/>
          </p:nvPr>
        </p:nvSpPr>
        <p:spPr bwMode="auto">
          <a:xfrm>
            <a:off x="3094895" y="2743200"/>
            <a:ext cx="8253046" cy="1143000"/>
          </a:xfrm>
          <a:prstGeom prst="rect">
            <a:avLst/>
          </a:prstGeom>
          <a:noFill/>
          <a:ln>
            <a:miter lim="800000"/>
            <a:headEnd/>
            <a:tailEnd/>
          </a:ln>
        </p:spPr>
        <p:txBody>
          <a:bodyPr vert="horz" wrap="square" lIns="83973" tIns="41987" rIns="83973" bIns="41987" numCol="1" anchor="t" anchorCtr="0" compatLnSpc="1">
            <a:prstTxWarp prst="textNoShape">
              <a:avLst/>
            </a:prstTxWarp>
          </a:bodyPr>
          <a:lstStyle>
            <a:lvl1pPr marL="0" indent="0">
              <a:buFont typeface="ＭＳ Ｐゴシック" pitchFamily="-109" charset="-128"/>
              <a:buNone/>
              <a:defRPr sz="2954">
                <a:solidFill>
                  <a:srgbClr val="4B4B4B"/>
                </a:solidFill>
                <a:latin typeface="ＭＳ Ｐゴシック" panose="020B0600070205080204" pitchFamily="50" charset="-128"/>
                <a:ea typeface="ＭＳ Ｐゴシック" panose="020B0600070205080204" pitchFamily="50" charset="-128"/>
              </a:defRPr>
            </a:lvl1pPr>
          </a:lstStyle>
          <a:p>
            <a:r>
              <a:rPr lang="ja-JP" altLang="en-US" dirty="0"/>
              <a:t>マスタ</a:t>
            </a:r>
            <a:r>
              <a:rPr lang="en-US" altLang="ja-JP" dirty="0"/>
              <a:t> </a:t>
            </a:r>
            <a:r>
              <a:rPr lang="ja-JP" altLang="en-US" dirty="0"/>
              <a:t>サブタイトルの書式設定</a:t>
            </a:r>
          </a:p>
        </p:txBody>
      </p:sp>
    </p:spTree>
    <p:extLst>
      <p:ext uri="{BB962C8B-B14F-4D97-AF65-F5344CB8AC3E}">
        <p14:creationId xmlns:p14="http://schemas.microsoft.com/office/powerpoint/2010/main" val="3047011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Rectangle 25">
            <a:extLst>
              <a:ext uri="{FF2B5EF4-FFF2-40B4-BE49-F238E27FC236}">
                <a16:creationId xmlns:a16="http://schemas.microsoft.com/office/drawing/2014/main" id="{D4823761-6ADE-49CC-82FD-4D59142289A8}"/>
              </a:ext>
            </a:extLst>
          </p:cNvPr>
          <p:cNvSpPr>
            <a:spLocks noChangeArrowheads="1"/>
          </p:cNvSpPr>
          <p:nvPr userDrawn="1"/>
        </p:nvSpPr>
        <p:spPr bwMode="auto">
          <a:xfrm>
            <a:off x="0" y="3389320"/>
            <a:ext cx="12192000" cy="39687"/>
          </a:xfrm>
          <a:prstGeom prst="rect">
            <a:avLst/>
          </a:prstGeom>
          <a:solidFill>
            <a:srgbClr val="824BB0"/>
          </a:solidFill>
          <a:ln>
            <a:noFill/>
          </a:ln>
        </p:spPr>
        <p:txBody>
          <a:bodyPr wrap="none" anchor="ct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defRPr/>
            </a:pPr>
            <a:endParaRPr lang="ja-JP" altLang="en-US" sz="2954"/>
          </a:p>
        </p:txBody>
      </p:sp>
    </p:spTree>
    <p:extLst>
      <p:ext uri="{BB962C8B-B14F-4D97-AF65-F5344CB8AC3E}">
        <p14:creationId xmlns:p14="http://schemas.microsoft.com/office/powerpoint/2010/main" val="330125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pic>
        <p:nvPicPr>
          <p:cNvPr id="2" name="Picture 24">
            <a:extLst>
              <a:ext uri="{FF2B5EF4-FFF2-40B4-BE49-F238E27FC236}">
                <a16:creationId xmlns:a16="http://schemas.microsoft.com/office/drawing/2014/main" id="{5BB014BE-7928-464B-90A2-459990CE231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 y="765182"/>
            <a:ext cx="9790724" cy="7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7">
            <a:extLst>
              <a:ext uri="{FF2B5EF4-FFF2-40B4-BE49-F238E27FC236}">
                <a16:creationId xmlns:a16="http://schemas.microsoft.com/office/drawing/2014/main" id="{EFEFDEA6-3396-49F9-9504-D7413A38868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gray">
          <a:xfrm>
            <a:off x="10316310" y="7"/>
            <a:ext cx="1500554"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pic>
    </p:spTree>
    <p:extLst>
      <p:ext uri="{BB962C8B-B14F-4D97-AF65-F5344CB8AC3E}">
        <p14:creationId xmlns:p14="http://schemas.microsoft.com/office/powerpoint/2010/main" val="1267417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pic>
        <p:nvPicPr>
          <p:cNvPr id="2" name="Picture 27">
            <a:extLst>
              <a:ext uri="{FF2B5EF4-FFF2-40B4-BE49-F238E27FC236}">
                <a16:creationId xmlns:a16="http://schemas.microsoft.com/office/drawing/2014/main" id="{31267EC3-6C84-4E9B-A7B1-AC4528F9AA7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gray">
          <a:xfrm>
            <a:off x="10316310" y="7"/>
            <a:ext cx="1500554"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pic>
    </p:spTree>
    <p:extLst>
      <p:ext uri="{BB962C8B-B14F-4D97-AF65-F5344CB8AC3E}">
        <p14:creationId xmlns:p14="http://schemas.microsoft.com/office/powerpoint/2010/main" val="3265149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pic>
        <p:nvPicPr>
          <p:cNvPr id="2" name="Picture 22">
            <a:extLst>
              <a:ext uri="{FF2B5EF4-FFF2-40B4-BE49-F238E27FC236}">
                <a16:creationId xmlns:a16="http://schemas.microsoft.com/office/drawing/2014/main" id="{8E07A024-0348-4F2B-A4D3-C4DFA888CD3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0280" y="0"/>
            <a:ext cx="1733062" cy="617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3841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18577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セクション ヘッダー">
    <p:spTree>
      <p:nvGrpSpPr>
        <p:cNvPr id="1" name=""/>
        <p:cNvGrpSpPr/>
        <p:nvPr/>
      </p:nvGrpSpPr>
      <p:grpSpPr>
        <a:xfrm>
          <a:off x="0" y="0"/>
          <a:ext cx="0" cy="0"/>
          <a:chOff x="0" y="0"/>
          <a:chExt cx="0" cy="0"/>
        </a:xfrm>
      </p:grpSpPr>
      <p:pic>
        <p:nvPicPr>
          <p:cNvPr id="4" name="Picture 24">
            <a:extLst>
              <a:ext uri="{FF2B5EF4-FFF2-40B4-BE49-F238E27FC236}">
                <a16:creationId xmlns:a16="http://schemas.microsoft.com/office/drawing/2014/main" id="{ABD94C8C-E5BD-4E26-AEA0-04D025A5868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 y="765182"/>
            <a:ext cx="9790724" cy="7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タイトル 1"/>
          <p:cNvSpPr>
            <a:spLocks noGrp="1"/>
          </p:cNvSpPr>
          <p:nvPr>
            <p:ph type="title"/>
          </p:nvPr>
        </p:nvSpPr>
        <p:spPr>
          <a:xfrm>
            <a:off x="375141" y="365126"/>
            <a:ext cx="11441723" cy="446088"/>
          </a:xfrm>
          <a:prstGeom prst="rect">
            <a:avLst/>
          </a:prstGeom>
        </p:spPr>
        <p:txBody>
          <a:bodyPr anchor="b"/>
          <a:lstStyle>
            <a:lvl1pPr>
              <a:defRPr sz="2462">
                <a:latin typeface="Meiryo UI" panose="020B0604030504040204" pitchFamily="50" charset="-128"/>
                <a:ea typeface="Meiryo UI" panose="020B0604030504040204" pitchFamily="50" charset="-128"/>
              </a:defRPr>
            </a:lvl1pPr>
          </a:lstStyle>
          <a:p>
            <a:r>
              <a:rPr lang="ja-JP" altLang="en-US" dirty="0"/>
              <a:t>マスター タイトルの書式設定</a:t>
            </a:r>
          </a:p>
        </p:txBody>
      </p:sp>
      <p:sp>
        <p:nvSpPr>
          <p:cNvPr id="13" name="コンテンツ プレースホルダー 2"/>
          <p:cNvSpPr>
            <a:spLocks noGrp="1"/>
          </p:cNvSpPr>
          <p:nvPr>
            <p:ph idx="1"/>
          </p:nvPr>
        </p:nvSpPr>
        <p:spPr>
          <a:xfrm>
            <a:off x="375141" y="980728"/>
            <a:ext cx="11441723" cy="864096"/>
          </a:xfrm>
          <a:prstGeom prst="rect">
            <a:avLst/>
          </a:prstGeom>
        </p:spPr>
        <p:txBody>
          <a:bodyPr/>
          <a:lstStyle>
            <a:lvl1pPr marL="342900" indent="-342900">
              <a:buFont typeface="Wingdings" panose="05000000000000000000" pitchFamily="2" charset="2"/>
              <a:buChar char="n"/>
              <a:defRPr sz="1969">
                <a:solidFill>
                  <a:srgbClr val="4B4B4B"/>
                </a:solidFill>
                <a:latin typeface="Meiryo UI" panose="020B0604030504040204" pitchFamily="50" charset="-128"/>
                <a:ea typeface="Meiryo UI" panose="020B0604030504040204" pitchFamily="50" charset="-128"/>
              </a:defRPr>
            </a:lvl1pPr>
            <a:lvl2pPr>
              <a:defRPr sz="1723">
                <a:solidFill>
                  <a:srgbClr val="4B4B4B"/>
                </a:solidFill>
                <a:latin typeface="Meiryo UI" panose="020B0604030504040204" pitchFamily="50" charset="-128"/>
                <a:ea typeface="Meiryo UI" panose="020B0604030504040204" pitchFamily="50" charset="-128"/>
              </a:defRPr>
            </a:lvl2pPr>
            <a:lvl3pPr>
              <a:defRPr sz="1477">
                <a:solidFill>
                  <a:srgbClr val="4B4B4B"/>
                </a:solidFill>
                <a:latin typeface="Meiryo UI" panose="020B0604030504040204" pitchFamily="50" charset="-128"/>
                <a:ea typeface="Meiryo UI" panose="020B0604030504040204" pitchFamily="50" charset="-128"/>
              </a:defRPr>
            </a:lvl3pPr>
            <a:lvl4pPr>
              <a:defRPr sz="1354">
                <a:solidFill>
                  <a:srgbClr val="4B4B4B"/>
                </a:solidFill>
                <a:latin typeface="Meiryo UI" panose="020B0604030504040204" pitchFamily="50" charset="-128"/>
                <a:ea typeface="Meiryo UI" panose="020B0604030504040204" pitchFamily="50" charset="-128"/>
              </a:defRPr>
            </a:lvl4pPr>
            <a:lvl5pPr>
              <a:defRPr sz="1108">
                <a:solidFill>
                  <a:srgbClr val="4B4B4B"/>
                </a:solidFill>
                <a:latin typeface="Meiryo UI" panose="020B0604030504040204" pitchFamily="50" charset="-128"/>
                <a:ea typeface="Meiryo UI" panose="020B0604030504040204" pitchFamily="50" charset="-128"/>
              </a:defRPr>
            </a:lvl5pPr>
          </a:lstStyle>
          <a:p>
            <a:pPr lvl="0"/>
            <a:endParaRPr lang="ja-JP" altLang="en-US" dirty="0"/>
          </a:p>
        </p:txBody>
      </p:sp>
    </p:spTree>
    <p:extLst>
      <p:ext uri="{BB962C8B-B14F-4D97-AF65-F5344CB8AC3E}">
        <p14:creationId xmlns:p14="http://schemas.microsoft.com/office/powerpoint/2010/main" val="993964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3_タイトル スライド">
    <p:spTree>
      <p:nvGrpSpPr>
        <p:cNvPr id="1" name=""/>
        <p:cNvGrpSpPr/>
        <p:nvPr/>
      </p:nvGrpSpPr>
      <p:grpSpPr>
        <a:xfrm>
          <a:off x="0" y="0"/>
          <a:ext cx="0" cy="0"/>
          <a:chOff x="0" y="0"/>
          <a:chExt cx="0" cy="0"/>
        </a:xfrm>
      </p:grpSpPr>
      <p:sp>
        <p:nvSpPr>
          <p:cNvPr id="6" name="テキスト プレースホルダー 2"/>
          <p:cNvSpPr>
            <a:spLocks noGrp="1"/>
          </p:cNvSpPr>
          <p:nvPr>
            <p:ph type="body" sz="quarter" idx="10" hasCustomPrompt="1"/>
          </p:nvPr>
        </p:nvSpPr>
        <p:spPr>
          <a:xfrm>
            <a:off x="6096004" y="4869160"/>
            <a:ext cx="5714100" cy="1444192"/>
          </a:xfrm>
          <a:prstGeom prst="rect">
            <a:avLst/>
          </a:prstGeom>
        </p:spPr>
        <p:txBody>
          <a:bodyPr anchor="b"/>
          <a:lstStyle>
            <a:lvl1pPr marL="0" indent="0" algn="r">
              <a:spcBef>
                <a:spcPts val="1231"/>
              </a:spcBef>
              <a:buNone/>
              <a:defRPr sz="2000">
                <a:latin typeface="Meiryo UI" panose="020B0604030504040204" pitchFamily="50" charset="-128"/>
                <a:ea typeface="Meiryo UI" panose="020B0604030504040204" pitchFamily="50" charset="-128"/>
              </a:defRPr>
            </a:lvl1pPr>
          </a:lstStyle>
          <a:p>
            <a:pPr lvl="0"/>
            <a:r>
              <a:rPr lang="ja-JP" altLang="en-US" dirty="0"/>
              <a:t>宮崎県デジタル推進課</a:t>
            </a:r>
            <a:r>
              <a:rPr lang="en-US" altLang="ja-JP" dirty="0"/>
              <a:t>×</a:t>
            </a:r>
            <a:r>
              <a:rPr lang="ja-JP" altLang="en-US" dirty="0"/>
              <a:t>株式会社クニエ</a:t>
            </a:r>
          </a:p>
        </p:txBody>
      </p:sp>
      <p:sp>
        <p:nvSpPr>
          <p:cNvPr id="2" name="テキスト プレースホルダー 2">
            <a:extLst>
              <a:ext uri="{FF2B5EF4-FFF2-40B4-BE49-F238E27FC236}">
                <a16:creationId xmlns:a16="http://schemas.microsoft.com/office/drawing/2014/main" id="{230D58B2-4F3E-792C-48C2-2950D60F8491}"/>
              </a:ext>
            </a:extLst>
          </p:cNvPr>
          <p:cNvSpPr>
            <a:spLocks noGrp="1"/>
          </p:cNvSpPr>
          <p:nvPr>
            <p:ph type="body" sz="quarter" idx="11" hasCustomPrompt="1"/>
          </p:nvPr>
        </p:nvSpPr>
        <p:spPr>
          <a:xfrm>
            <a:off x="10405403" y="332656"/>
            <a:ext cx="443125" cy="360040"/>
          </a:xfrm>
          <a:prstGeom prst="rect">
            <a:avLst/>
          </a:prstGeom>
        </p:spPr>
        <p:txBody>
          <a:bodyPr anchor="ctr"/>
          <a:lstStyle>
            <a:lvl1pPr marL="0" indent="0" algn="ctr">
              <a:spcBef>
                <a:spcPts val="1231"/>
              </a:spcBef>
              <a:buNone/>
              <a:defRPr sz="2215">
                <a:latin typeface="Meiryo UI" panose="020B0604030504040204" pitchFamily="50" charset="-128"/>
                <a:ea typeface="Meiryo UI" panose="020B0604030504040204" pitchFamily="50" charset="-128"/>
              </a:defRPr>
            </a:lvl1pPr>
          </a:lstStyle>
          <a:p>
            <a:pPr lvl="0"/>
            <a:r>
              <a:rPr lang="en-US" altLang="ja-JP" dirty="0"/>
              <a:t>×</a:t>
            </a:r>
            <a:endParaRPr lang="ja-JP" altLang="en-US" dirty="0"/>
          </a:p>
        </p:txBody>
      </p:sp>
      <p:pic>
        <p:nvPicPr>
          <p:cNvPr id="5" name="図 4">
            <a:extLst>
              <a:ext uri="{FF2B5EF4-FFF2-40B4-BE49-F238E27FC236}">
                <a16:creationId xmlns:a16="http://schemas.microsoft.com/office/drawing/2014/main" id="{031E285A-DCE1-47F0-B261-877E906321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37888" y="188640"/>
            <a:ext cx="1018752"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図 6">
            <a:extLst>
              <a:ext uri="{FF2B5EF4-FFF2-40B4-BE49-F238E27FC236}">
                <a16:creationId xmlns:a16="http://schemas.microsoft.com/office/drawing/2014/main" id="{AE43018A-A222-C285-E795-E62A87E1AAAC}"/>
              </a:ext>
            </a:extLst>
          </p:cNvPr>
          <p:cNvPicPr>
            <a:picLocks noChangeAspect="1"/>
          </p:cNvPicPr>
          <p:nvPr userDrawn="1"/>
        </p:nvPicPr>
        <p:blipFill>
          <a:blip r:embed="rId3"/>
          <a:stretch>
            <a:fillRect/>
          </a:stretch>
        </p:blipFill>
        <p:spPr>
          <a:xfrm>
            <a:off x="8616280" y="188640"/>
            <a:ext cx="1763077" cy="720000"/>
          </a:xfrm>
          <a:prstGeom prst="rect">
            <a:avLst/>
          </a:prstGeom>
        </p:spPr>
      </p:pic>
    </p:spTree>
    <p:extLst>
      <p:ext uri="{BB962C8B-B14F-4D97-AF65-F5344CB8AC3E}">
        <p14:creationId xmlns:p14="http://schemas.microsoft.com/office/powerpoint/2010/main" val="116666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2_タイトル スライド">
    <p:spTree>
      <p:nvGrpSpPr>
        <p:cNvPr id="1" name=""/>
        <p:cNvGrpSpPr/>
        <p:nvPr/>
      </p:nvGrpSpPr>
      <p:grpSpPr>
        <a:xfrm>
          <a:off x="0" y="0"/>
          <a:ext cx="0" cy="0"/>
          <a:chOff x="0" y="0"/>
          <a:chExt cx="0" cy="0"/>
        </a:xfrm>
      </p:grpSpPr>
      <p:pic>
        <p:nvPicPr>
          <p:cNvPr id="4" name="図 4">
            <a:extLst>
              <a:ext uri="{FF2B5EF4-FFF2-40B4-BE49-F238E27FC236}">
                <a16:creationId xmlns:a16="http://schemas.microsoft.com/office/drawing/2014/main" id="{D46E89A0-0951-43D3-9BBB-F972A3D3B0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89483" y="996950"/>
            <a:ext cx="2258646"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図 5">
            <a:extLst>
              <a:ext uri="{FF2B5EF4-FFF2-40B4-BE49-F238E27FC236}">
                <a16:creationId xmlns:a16="http://schemas.microsoft.com/office/drawing/2014/main" id="{8DF88A87-7DAE-4EED-9084-730E3A8CAD2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159634" y="6270632"/>
            <a:ext cx="2629877"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4">
            <a:extLst>
              <a:ext uri="{FF2B5EF4-FFF2-40B4-BE49-F238E27FC236}">
                <a16:creationId xmlns:a16="http://schemas.microsoft.com/office/drawing/2014/main" id="{9DE15256-F812-41FD-9413-FC40920D76E0}"/>
              </a:ext>
            </a:extLst>
          </p:cNvPr>
          <p:cNvPicPr>
            <a:picLocks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678356" y="3703638"/>
            <a:ext cx="9790722" cy="36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プレースホルダー 2"/>
          <p:cNvSpPr>
            <a:spLocks noGrp="1"/>
          </p:cNvSpPr>
          <p:nvPr>
            <p:ph type="body" sz="quarter" idx="10"/>
          </p:nvPr>
        </p:nvSpPr>
        <p:spPr>
          <a:xfrm>
            <a:off x="7888521" y="4323561"/>
            <a:ext cx="3921582" cy="1444192"/>
          </a:xfrm>
          <a:prstGeom prst="rect">
            <a:avLst/>
          </a:prstGeom>
        </p:spPr>
        <p:txBody>
          <a:bodyPr/>
          <a:lstStyle>
            <a:lvl1pPr marL="0" indent="0" algn="r">
              <a:spcBef>
                <a:spcPts val="1231"/>
              </a:spcBef>
              <a:buNone/>
              <a:defRPr sz="2462">
                <a:latin typeface="Meiryo UI" panose="020B0604030504040204" pitchFamily="50" charset="-128"/>
                <a:ea typeface="Meiryo UI" panose="020B0604030504040204" pitchFamily="50" charset="-128"/>
              </a:defRPr>
            </a:lvl1pPr>
          </a:lstStyle>
          <a:p>
            <a:pPr lvl="0"/>
            <a:r>
              <a:rPr lang="ja-JP" altLang="en-US"/>
              <a:t>マスター テキストの書式設定</a:t>
            </a:r>
          </a:p>
        </p:txBody>
      </p:sp>
      <p:sp>
        <p:nvSpPr>
          <p:cNvPr id="8" name="タイトル 3"/>
          <p:cNvSpPr>
            <a:spLocks noGrp="1"/>
          </p:cNvSpPr>
          <p:nvPr>
            <p:ph type="title"/>
          </p:nvPr>
        </p:nvSpPr>
        <p:spPr>
          <a:xfrm>
            <a:off x="1677706" y="3150460"/>
            <a:ext cx="10132396" cy="1143000"/>
          </a:xfrm>
          <a:prstGeom prst="rect">
            <a:avLst/>
          </a:prstGeom>
        </p:spPr>
        <p:txBody>
          <a:bodyPr anchor="t"/>
          <a:lstStyle>
            <a:lvl1pPr>
              <a:lnSpc>
                <a:spcPts val="4923"/>
              </a:lnSpc>
              <a:spcBef>
                <a:spcPts val="0"/>
              </a:spcBef>
              <a:defRPr sz="3200">
                <a:latin typeface="Meiryo UI" panose="020B0604030504040204" pitchFamily="50" charset="-128"/>
                <a:ea typeface="Meiryo UI" panose="020B0604030504040204" pitchFamily="50" charset="-128"/>
              </a:defRPr>
            </a:lvl1pPr>
          </a:lstStyle>
          <a:p>
            <a:r>
              <a:rPr lang="ja-JP" altLang="en-US"/>
              <a:t>マスター タイトルの書式設定</a:t>
            </a:r>
            <a:endParaRPr lang="ja-JP" altLang="en-US" dirty="0"/>
          </a:p>
        </p:txBody>
      </p:sp>
    </p:spTree>
    <p:extLst>
      <p:ext uri="{BB962C8B-B14F-4D97-AF65-F5344CB8AC3E}">
        <p14:creationId xmlns:p14="http://schemas.microsoft.com/office/powerpoint/2010/main" val="3082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DE5DFEED-7D7A-45BF-A585-0007A1C6D183}"/>
              </a:ext>
            </a:extLst>
          </p:cNvPr>
          <p:cNvSpPr/>
          <p:nvPr userDrawn="1"/>
        </p:nvSpPr>
        <p:spPr>
          <a:xfrm>
            <a:off x="3" y="6553200"/>
            <a:ext cx="12215446" cy="331788"/>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ja-JP" altLang="en-US" sz="2954"/>
          </a:p>
        </p:txBody>
      </p:sp>
      <p:sp>
        <p:nvSpPr>
          <p:cNvPr id="1027" name="Rectangle 2">
            <a:extLst>
              <a:ext uri="{FF2B5EF4-FFF2-40B4-BE49-F238E27FC236}">
                <a16:creationId xmlns:a16="http://schemas.microsoft.com/office/drawing/2014/main" id="{3DCD1CA6-2991-40E8-AE3F-C3F058EC2BD1}"/>
              </a:ext>
            </a:extLst>
          </p:cNvPr>
          <p:cNvSpPr>
            <a:spLocks noChangeArrowheads="1"/>
          </p:cNvSpPr>
          <p:nvPr/>
        </p:nvSpPr>
        <p:spPr bwMode="auto">
          <a:xfrm>
            <a:off x="0" y="6553200"/>
            <a:ext cx="12192000" cy="304800"/>
          </a:xfrm>
          <a:prstGeom prst="rect">
            <a:avLst/>
          </a:prstGeom>
          <a:noFill/>
          <a:ln>
            <a:noFill/>
          </a:ln>
        </p:spPr>
        <p:txBody>
          <a:bodyPr wrap="none" anchor="ct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defRPr/>
            </a:pPr>
            <a:endParaRPr lang="ja-JP" altLang="en-US" sz="2954"/>
          </a:p>
        </p:txBody>
      </p:sp>
      <p:sp>
        <p:nvSpPr>
          <p:cNvPr id="1029" name="Text Box 6">
            <a:extLst>
              <a:ext uri="{FF2B5EF4-FFF2-40B4-BE49-F238E27FC236}">
                <a16:creationId xmlns:a16="http://schemas.microsoft.com/office/drawing/2014/main" id="{4891D46E-CB5F-4E58-9A1F-8ECAE4AA80EA}"/>
              </a:ext>
            </a:extLst>
          </p:cNvPr>
          <p:cNvSpPr txBox="1">
            <a:spLocks noChangeArrowheads="1"/>
          </p:cNvSpPr>
          <p:nvPr/>
        </p:nvSpPr>
        <p:spPr bwMode="gray">
          <a:xfrm>
            <a:off x="11443679" y="6553207"/>
            <a:ext cx="685801" cy="315913"/>
          </a:xfrm>
          <a:prstGeom prst="rect">
            <a:avLst/>
          </a:prstGeom>
          <a:noFill/>
          <a:ln>
            <a:noFill/>
          </a:ln>
        </p:spPr>
        <p:txBody>
          <a:bodyPr lIns="112521" tIns="56261" rIns="112521" bIns="56261" anchor="ct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a:defRPr/>
            </a:pPr>
            <a:fld id="{7EEB4D8E-225E-43DF-8395-C29A7C185961}" type="slidenum">
              <a:rPr kumimoji="0" lang="en-US" altLang="ja-JP" sz="1231" smtClean="0"/>
              <a:pPr algn="r">
                <a:defRPr/>
              </a:pPr>
              <a:t>‹#›</a:t>
            </a:fld>
            <a:endParaRPr kumimoji="0" lang="en-US" altLang="ja-JP" sz="1723" b="1" dirty="0"/>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39" r:id="rId6"/>
    <p:sldLayoutId id="2147485345" r:id="rId7"/>
    <p:sldLayoutId id="2147485348" r:id="rId8"/>
    <p:sldLayoutId id="2147485347" r:id="rId9"/>
  </p:sldLayoutIdLst>
  <p:txStyles>
    <p:titleStyle>
      <a:lvl1pPr algn="l" rtl="0" eaLnBrk="0" fontAlgn="base" hangingPunct="0">
        <a:lnSpc>
          <a:spcPct val="90000"/>
        </a:lnSpc>
        <a:spcBef>
          <a:spcPct val="0"/>
        </a:spcBef>
        <a:spcAft>
          <a:spcPct val="0"/>
        </a:spcAft>
        <a:defRPr kumimoji="1" sz="2954">
          <a:solidFill>
            <a:srgbClr val="4B4B4B"/>
          </a:solidFill>
          <a:latin typeface="+mj-lt"/>
          <a:ea typeface="+mj-ea"/>
          <a:cs typeface="+mj-cs"/>
        </a:defRPr>
      </a:lvl1pPr>
      <a:lvl2pPr algn="l" rtl="0" eaLnBrk="0" fontAlgn="base" hangingPunct="0">
        <a:lnSpc>
          <a:spcPct val="90000"/>
        </a:lnSpc>
        <a:spcBef>
          <a:spcPct val="0"/>
        </a:spcBef>
        <a:spcAft>
          <a:spcPct val="0"/>
        </a:spcAft>
        <a:defRPr kumimoji="1" sz="2954">
          <a:solidFill>
            <a:srgbClr val="4B4B4B"/>
          </a:solidFill>
          <a:latin typeface="Yu Gothic UI Semibold" panose="020B0700000000000000" pitchFamily="50" charset="-128"/>
          <a:ea typeface="Yu Gothic UI Semibold" panose="020B0700000000000000" pitchFamily="50" charset="-128"/>
          <a:cs typeface="ＭＳ Ｐゴシック" pitchFamily="-109" charset="-128"/>
        </a:defRPr>
      </a:lvl2pPr>
      <a:lvl3pPr algn="l" rtl="0" eaLnBrk="0" fontAlgn="base" hangingPunct="0">
        <a:lnSpc>
          <a:spcPct val="90000"/>
        </a:lnSpc>
        <a:spcBef>
          <a:spcPct val="0"/>
        </a:spcBef>
        <a:spcAft>
          <a:spcPct val="0"/>
        </a:spcAft>
        <a:defRPr kumimoji="1" sz="2954">
          <a:solidFill>
            <a:srgbClr val="4B4B4B"/>
          </a:solidFill>
          <a:latin typeface="Yu Gothic UI Semibold" panose="020B0700000000000000" pitchFamily="50" charset="-128"/>
          <a:ea typeface="Yu Gothic UI Semibold" panose="020B0700000000000000" pitchFamily="50" charset="-128"/>
          <a:cs typeface="ＭＳ Ｐゴシック" pitchFamily="-109" charset="-128"/>
        </a:defRPr>
      </a:lvl3pPr>
      <a:lvl4pPr algn="l" rtl="0" eaLnBrk="0" fontAlgn="base" hangingPunct="0">
        <a:lnSpc>
          <a:spcPct val="90000"/>
        </a:lnSpc>
        <a:spcBef>
          <a:spcPct val="0"/>
        </a:spcBef>
        <a:spcAft>
          <a:spcPct val="0"/>
        </a:spcAft>
        <a:defRPr kumimoji="1" sz="2954">
          <a:solidFill>
            <a:srgbClr val="4B4B4B"/>
          </a:solidFill>
          <a:latin typeface="Yu Gothic UI Semibold" panose="020B0700000000000000" pitchFamily="50" charset="-128"/>
          <a:ea typeface="Yu Gothic UI Semibold" panose="020B0700000000000000" pitchFamily="50" charset="-128"/>
          <a:cs typeface="ＭＳ Ｐゴシック" pitchFamily="-109" charset="-128"/>
        </a:defRPr>
      </a:lvl4pPr>
      <a:lvl5pPr algn="l" rtl="0" eaLnBrk="0" fontAlgn="base" hangingPunct="0">
        <a:lnSpc>
          <a:spcPct val="90000"/>
        </a:lnSpc>
        <a:spcBef>
          <a:spcPct val="0"/>
        </a:spcBef>
        <a:spcAft>
          <a:spcPct val="0"/>
        </a:spcAft>
        <a:defRPr kumimoji="1" sz="2954">
          <a:solidFill>
            <a:srgbClr val="4B4B4B"/>
          </a:solidFill>
          <a:latin typeface="Yu Gothic UI Semibold" panose="020B0700000000000000" pitchFamily="50" charset="-128"/>
          <a:ea typeface="Yu Gothic UI Semibold" panose="020B0700000000000000" pitchFamily="50" charset="-128"/>
          <a:cs typeface="ＭＳ Ｐゴシック" pitchFamily="-109" charset="-128"/>
        </a:defRPr>
      </a:lvl5pPr>
      <a:lvl6pPr marL="562718" algn="l" rtl="0" fontAlgn="base">
        <a:lnSpc>
          <a:spcPct val="90000"/>
        </a:lnSpc>
        <a:spcBef>
          <a:spcPct val="0"/>
        </a:spcBef>
        <a:spcAft>
          <a:spcPct val="0"/>
        </a:spcAft>
        <a:defRPr kumimoji="1" sz="2708">
          <a:solidFill>
            <a:srgbClr val="4B4B4B"/>
          </a:solidFill>
          <a:latin typeface="Arial" pitchFamily="-109" charset="0"/>
          <a:ea typeface="ＭＳ Ｐゴシック" pitchFamily="-109" charset="-128"/>
          <a:cs typeface="ＭＳ Ｐゴシック" pitchFamily="-109" charset="-128"/>
        </a:defRPr>
      </a:lvl6pPr>
      <a:lvl7pPr marL="1125437" algn="l" rtl="0" fontAlgn="base">
        <a:lnSpc>
          <a:spcPct val="90000"/>
        </a:lnSpc>
        <a:spcBef>
          <a:spcPct val="0"/>
        </a:spcBef>
        <a:spcAft>
          <a:spcPct val="0"/>
        </a:spcAft>
        <a:defRPr kumimoji="1" sz="2708">
          <a:solidFill>
            <a:srgbClr val="4B4B4B"/>
          </a:solidFill>
          <a:latin typeface="Arial" pitchFamily="-109" charset="0"/>
          <a:ea typeface="ＭＳ Ｐゴシック" pitchFamily="-109" charset="-128"/>
          <a:cs typeface="ＭＳ Ｐゴシック" pitchFamily="-109" charset="-128"/>
        </a:defRPr>
      </a:lvl7pPr>
      <a:lvl8pPr marL="1688155" algn="l" rtl="0" fontAlgn="base">
        <a:lnSpc>
          <a:spcPct val="90000"/>
        </a:lnSpc>
        <a:spcBef>
          <a:spcPct val="0"/>
        </a:spcBef>
        <a:spcAft>
          <a:spcPct val="0"/>
        </a:spcAft>
        <a:defRPr kumimoji="1" sz="2708">
          <a:solidFill>
            <a:srgbClr val="4B4B4B"/>
          </a:solidFill>
          <a:latin typeface="Arial" pitchFamily="-109" charset="0"/>
          <a:ea typeface="ＭＳ Ｐゴシック" pitchFamily="-109" charset="-128"/>
          <a:cs typeface="ＭＳ Ｐゴシック" pitchFamily="-109" charset="-128"/>
        </a:defRPr>
      </a:lvl8pPr>
      <a:lvl9pPr marL="2250874" algn="l" rtl="0" fontAlgn="base">
        <a:lnSpc>
          <a:spcPct val="90000"/>
        </a:lnSpc>
        <a:spcBef>
          <a:spcPct val="0"/>
        </a:spcBef>
        <a:spcAft>
          <a:spcPct val="0"/>
        </a:spcAft>
        <a:defRPr kumimoji="1" sz="2708">
          <a:solidFill>
            <a:srgbClr val="4B4B4B"/>
          </a:solidFill>
          <a:latin typeface="Arial" pitchFamily="-109" charset="0"/>
          <a:ea typeface="ＭＳ Ｐゴシック" pitchFamily="-109" charset="-128"/>
          <a:cs typeface="ＭＳ Ｐゴシック" pitchFamily="-109" charset="-128"/>
        </a:defRPr>
      </a:lvl9pPr>
    </p:titleStyle>
    <p:bodyStyle>
      <a:lvl1pPr marL="422039" indent="-422039" algn="l" rtl="0" eaLnBrk="0" fontAlgn="base" hangingPunct="0">
        <a:lnSpc>
          <a:spcPct val="90000"/>
        </a:lnSpc>
        <a:spcBef>
          <a:spcPct val="20000"/>
        </a:spcBef>
        <a:spcAft>
          <a:spcPct val="0"/>
        </a:spcAft>
        <a:buFont typeface="ＭＳ Ｐゴシック" panose="020B0600070205080204" pitchFamily="50" charset="-128"/>
        <a:buChar char="■"/>
        <a:defRPr kumimoji="1">
          <a:solidFill>
            <a:srgbClr val="505050"/>
          </a:solidFill>
          <a:latin typeface="+mn-lt"/>
          <a:ea typeface="+mn-ea"/>
          <a:cs typeface="+mn-cs"/>
        </a:defRPr>
      </a:lvl1pPr>
      <a:lvl2pPr marL="914418" indent="-351700" algn="l" rtl="0" eaLnBrk="0" fontAlgn="base" hangingPunct="0">
        <a:lnSpc>
          <a:spcPct val="90000"/>
        </a:lnSpc>
        <a:spcBef>
          <a:spcPct val="20000"/>
        </a:spcBef>
        <a:spcAft>
          <a:spcPct val="0"/>
        </a:spcAft>
        <a:defRPr kumimoji="1" sz="1969">
          <a:solidFill>
            <a:srgbClr val="505050"/>
          </a:solidFill>
          <a:latin typeface="+mn-lt"/>
          <a:ea typeface="+mn-ea"/>
        </a:defRPr>
      </a:lvl2pPr>
      <a:lvl3pPr marL="1406796" indent="-281360" algn="l" rtl="0" eaLnBrk="0" fontAlgn="base" hangingPunct="0">
        <a:lnSpc>
          <a:spcPct val="90000"/>
        </a:lnSpc>
        <a:spcBef>
          <a:spcPct val="20000"/>
        </a:spcBef>
        <a:spcAft>
          <a:spcPct val="0"/>
        </a:spcAft>
        <a:buFont typeface="ＭＳ Ｐゴシック" panose="020B0600070205080204" pitchFamily="50" charset="-128"/>
        <a:buChar char="■"/>
        <a:defRPr kumimoji="1" sz="1723">
          <a:solidFill>
            <a:srgbClr val="505050"/>
          </a:solidFill>
          <a:latin typeface="+mn-lt"/>
          <a:ea typeface="+mn-ea"/>
        </a:defRPr>
      </a:lvl3pPr>
      <a:lvl4pPr marL="1969515" indent="-281360" algn="l" rtl="0" eaLnBrk="0" fontAlgn="base" hangingPunct="0">
        <a:lnSpc>
          <a:spcPct val="90000"/>
        </a:lnSpc>
        <a:spcBef>
          <a:spcPct val="20000"/>
        </a:spcBef>
        <a:spcAft>
          <a:spcPct val="0"/>
        </a:spcAft>
        <a:defRPr kumimoji="1" sz="1477">
          <a:solidFill>
            <a:srgbClr val="505050"/>
          </a:solidFill>
          <a:latin typeface="+mn-lt"/>
          <a:ea typeface="+mn-ea"/>
        </a:defRPr>
      </a:lvl4pPr>
      <a:lvl5pPr marL="2532233" indent="-281360" algn="l" rtl="0" eaLnBrk="0" fontAlgn="base" hangingPunct="0">
        <a:lnSpc>
          <a:spcPct val="90000"/>
        </a:lnSpc>
        <a:spcBef>
          <a:spcPct val="20000"/>
        </a:spcBef>
        <a:spcAft>
          <a:spcPct val="0"/>
        </a:spcAft>
        <a:buFont typeface="ＭＳ Ｐゴシック" panose="020B0600070205080204" pitchFamily="50" charset="-128"/>
        <a:defRPr kumimoji="1" sz="1231">
          <a:solidFill>
            <a:srgbClr val="505050"/>
          </a:solidFill>
          <a:latin typeface="+mn-lt"/>
          <a:ea typeface="+mn-ea"/>
        </a:defRPr>
      </a:lvl5pPr>
      <a:lvl6pPr marL="3094951" indent="-281360" algn="l" rtl="0" fontAlgn="base">
        <a:lnSpc>
          <a:spcPct val="90000"/>
        </a:lnSpc>
        <a:spcBef>
          <a:spcPct val="20000"/>
        </a:spcBef>
        <a:spcAft>
          <a:spcPct val="0"/>
        </a:spcAft>
        <a:buFont typeface="ＭＳ Ｐゴシック" pitchFamily="-109" charset="-128"/>
        <a:defRPr sz="1231">
          <a:solidFill>
            <a:srgbClr val="505050"/>
          </a:solidFill>
          <a:latin typeface="+mn-lt"/>
          <a:ea typeface="+mn-ea"/>
        </a:defRPr>
      </a:lvl6pPr>
      <a:lvl7pPr marL="3657671" indent="-281360" algn="l" rtl="0" fontAlgn="base">
        <a:lnSpc>
          <a:spcPct val="90000"/>
        </a:lnSpc>
        <a:spcBef>
          <a:spcPct val="20000"/>
        </a:spcBef>
        <a:spcAft>
          <a:spcPct val="0"/>
        </a:spcAft>
        <a:buFont typeface="ＭＳ Ｐゴシック" pitchFamily="-109" charset="-128"/>
        <a:defRPr sz="1231">
          <a:solidFill>
            <a:srgbClr val="505050"/>
          </a:solidFill>
          <a:latin typeface="+mn-lt"/>
          <a:ea typeface="+mn-ea"/>
        </a:defRPr>
      </a:lvl7pPr>
      <a:lvl8pPr marL="4220389" indent="-281360" algn="l" rtl="0" fontAlgn="base">
        <a:lnSpc>
          <a:spcPct val="90000"/>
        </a:lnSpc>
        <a:spcBef>
          <a:spcPct val="20000"/>
        </a:spcBef>
        <a:spcAft>
          <a:spcPct val="0"/>
        </a:spcAft>
        <a:buFont typeface="ＭＳ Ｐゴシック" pitchFamily="-109" charset="-128"/>
        <a:defRPr sz="1231">
          <a:solidFill>
            <a:srgbClr val="505050"/>
          </a:solidFill>
          <a:latin typeface="+mn-lt"/>
          <a:ea typeface="+mn-ea"/>
        </a:defRPr>
      </a:lvl8pPr>
      <a:lvl9pPr marL="4783107" indent="-281360" algn="l" rtl="0" fontAlgn="base">
        <a:lnSpc>
          <a:spcPct val="90000"/>
        </a:lnSpc>
        <a:spcBef>
          <a:spcPct val="20000"/>
        </a:spcBef>
        <a:spcAft>
          <a:spcPct val="0"/>
        </a:spcAft>
        <a:buFont typeface="ＭＳ Ｐゴシック" pitchFamily="-109" charset="-128"/>
        <a:defRPr sz="1231">
          <a:solidFill>
            <a:srgbClr val="505050"/>
          </a:solidFill>
          <a:latin typeface="+mn-lt"/>
          <a:ea typeface="+mn-ea"/>
        </a:defRPr>
      </a:lvl9pPr>
    </p:bodyStyle>
    <p:otherStyle>
      <a:defPPr>
        <a:defRPr lang="ja-JP"/>
      </a:defPPr>
      <a:lvl1pPr marL="0" algn="l" defTabSz="562718" rtl="0" eaLnBrk="1" latinLnBrk="0" hangingPunct="1">
        <a:defRPr kumimoji="1" sz="2215" kern="1200">
          <a:solidFill>
            <a:schemeClr val="tx1"/>
          </a:solidFill>
          <a:latin typeface="+mn-lt"/>
          <a:ea typeface="+mn-ea"/>
          <a:cs typeface="+mn-cs"/>
        </a:defRPr>
      </a:lvl1pPr>
      <a:lvl2pPr marL="562718" algn="l" defTabSz="562718" rtl="0" eaLnBrk="1" latinLnBrk="0" hangingPunct="1">
        <a:defRPr kumimoji="1" sz="2215" kern="1200">
          <a:solidFill>
            <a:schemeClr val="tx1"/>
          </a:solidFill>
          <a:latin typeface="+mn-lt"/>
          <a:ea typeface="+mn-ea"/>
          <a:cs typeface="+mn-cs"/>
        </a:defRPr>
      </a:lvl2pPr>
      <a:lvl3pPr marL="1125437" algn="l" defTabSz="562718" rtl="0" eaLnBrk="1" latinLnBrk="0" hangingPunct="1">
        <a:defRPr kumimoji="1" sz="2215" kern="1200">
          <a:solidFill>
            <a:schemeClr val="tx1"/>
          </a:solidFill>
          <a:latin typeface="+mn-lt"/>
          <a:ea typeface="+mn-ea"/>
          <a:cs typeface="+mn-cs"/>
        </a:defRPr>
      </a:lvl3pPr>
      <a:lvl4pPr marL="1688155" algn="l" defTabSz="562718" rtl="0" eaLnBrk="1" latinLnBrk="0" hangingPunct="1">
        <a:defRPr kumimoji="1" sz="2215" kern="1200">
          <a:solidFill>
            <a:schemeClr val="tx1"/>
          </a:solidFill>
          <a:latin typeface="+mn-lt"/>
          <a:ea typeface="+mn-ea"/>
          <a:cs typeface="+mn-cs"/>
        </a:defRPr>
      </a:lvl4pPr>
      <a:lvl5pPr marL="2250874" algn="l" defTabSz="562718" rtl="0" eaLnBrk="1" latinLnBrk="0" hangingPunct="1">
        <a:defRPr kumimoji="1" sz="2215" kern="1200">
          <a:solidFill>
            <a:schemeClr val="tx1"/>
          </a:solidFill>
          <a:latin typeface="+mn-lt"/>
          <a:ea typeface="+mn-ea"/>
          <a:cs typeface="+mn-cs"/>
        </a:defRPr>
      </a:lvl5pPr>
      <a:lvl6pPr marL="2813593" algn="l" defTabSz="562718" rtl="0" eaLnBrk="1" latinLnBrk="0" hangingPunct="1">
        <a:defRPr kumimoji="1" sz="2215" kern="1200">
          <a:solidFill>
            <a:schemeClr val="tx1"/>
          </a:solidFill>
          <a:latin typeface="+mn-lt"/>
          <a:ea typeface="+mn-ea"/>
          <a:cs typeface="+mn-cs"/>
        </a:defRPr>
      </a:lvl6pPr>
      <a:lvl7pPr marL="3376311" algn="l" defTabSz="562718" rtl="0" eaLnBrk="1" latinLnBrk="0" hangingPunct="1">
        <a:defRPr kumimoji="1" sz="2215" kern="1200">
          <a:solidFill>
            <a:schemeClr val="tx1"/>
          </a:solidFill>
          <a:latin typeface="+mn-lt"/>
          <a:ea typeface="+mn-ea"/>
          <a:cs typeface="+mn-cs"/>
        </a:defRPr>
      </a:lvl7pPr>
      <a:lvl8pPr marL="3939029" algn="l" defTabSz="562718" rtl="0" eaLnBrk="1" latinLnBrk="0" hangingPunct="1">
        <a:defRPr kumimoji="1" sz="2215" kern="1200">
          <a:solidFill>
            <a:schemeClr val="tx1"/>
          </a:solidFill>
          <a:latin typeface="+mn-lt"/>
          <a:ea typeface="+mn-ea"/>
          <a:cs typeface="+mn-cs"/>
        </a:defRPr>
      </a:lvl8pPr>
      <a:lvl9pPr marL="4501748" algn="l" defTabSz="562718" rtl="0" eaLnBrk="1" latinLnBrk="0" hangingPunct="1">
        <a:defRPr kumimoji="1" sz="22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6839155C-611D-4F3C-9B70-27AFA59F31CF}"/>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7" name="正方形/長方形 6">
            <a:extLst>
              <a:ext uri="{FF2B5EF4-FFF2-40B4-BE49-F238E27FC236}">
                <a16:creationId xmlns:a16="http://schemas.microsoft.com/office/drawing/2014/main" id="{4E920BBA-57FC-41BE-AB81-D6E433D302E7}"/>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a:extLst>
              <a:ext uri="{FF2B5EF4-FFF2-40B4-BE49-F238E27FC236}">
                <a16:creationId xmlns:a16="http://schemas.microsoft.com/office/drawing/2014/main" id="{9C26ED60-989F-4771-892B-077CED67856F}"/>
              </a:ext>
            </a:extLst>
          </p:cNvPr>
          <p:cNvSpPr/>
          <p:nvPr/>
        </p:nvSpPr>
        <p:spPr>
          <a:xfrm>
            <a:off x="119336" y="1412976"/>
            <a:ext cx="1224000" cy="1368000"/>
          </a:xfrm>
          <a:prstGeom prst="rect">
            <a:avLst/>
          </a:prstGeom>
          <a:solidFill>
            <a:srgbClr val="045890">
              <a:alpha val="80000"/>
            </a:srgbClr>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事業内容</a:t>
            </a:r>
            <a:endParaRPr lang="en-US" altLang="ja-JP" sz="1354" b="1"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13DBBEB6-5CB6-44A9-BBA0-238B18E24249}"/>
              </a:ext>
            </a:extLst>
          </p:cNvPr>
          <p:cNvSpPr/>
          <p:nvPr/>
        </p:nvSpPr>
        <p:spPr>
          <a:xfrm>
            <a:off x="119336" y="2852936"/>
            <a:ext cx="1224000" cy="3960000"/>
          </a:xfrm>
          <a:prstGeom prst="rect">
            <a:avLst/>
          </a:prstGeom>
          <a:solidFill>
            <a:srgbClr val="045890">
              <a:alpha val="80000"/>
            </a:srgbClr>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spc="-148" dirty="0">
                <a:latin typeface="Meiryo UI" panose="020B0604030504040204" pitchFamily="50" charset="-128"/>
                <a:ea typeface="Meiryo UI" panose="020B0604030504040204" pitchFamily="50" charset="-128"/>
              </a:rPr>
              <a:t>自治体への導入・構築支援等実績</a:t>
            </a:r>
          </a:p>
        </p:txBody>
      </p:sp>
      <p:sp>
        <p:nvSpPr>
          <p:cNvPr id="13" name="正方形/長方形 12">
            <a:extLst>
              <a:ext uri="{FF2B5EF4-FFF2-40B4-BE49-F238E27FC236}">
                <a16:creationId xmlns:a16="http://schemas.microsoft.com/office/drawing/2014/main" id="{C94A2E47-8330-4083-95F7-5452995F1674}"/>
              </a:ext>
            </a:extLst>
          </p:cNvPr>
          <p:cNvSpPr/>
          <p:nvPr/>
        </p:nvSpPr>
        <p:spPr>
          <a:xfrm>
            <a:off x="1343472" y="2852936"/>
            <a:ext cx="10584000" cy="3960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下記リスト（</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IT</a:t>
            </a:r>
            <a:r>
              <a:rPr lang="ja-JP" altLang="en-US" sz="1200" b="1" kern="100" dirty="0" err="1">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ICT</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の推進に関するサービスをカテゴライズしたもの）のうち、他自治体での導入・構築支援等の実績があれば、リスト項目「自治体への実績　概要」に概要を記入ください（記入粒度は、例示内容をご参照ください）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CE6A28F7-80E5-425E-BED7-1623A0A8EB94}"/>
              </a:ext>
            </a:extLst>
          </p:cNvPr>
          <p:cNvSpPr/>
          <p:nvPr/>
        </p:nvSpPr>
        <p:spPr>
          <a:xfrm>
            <a:off x="1487488" y="3356992"/>
            <a:ext cx="2016000" cy="288000"/>
          </a:xfrm>
          <a:prstGeom prst="rect">
            <a:avLst/>
          </a:prstGeom>
          <a:solidFill>
            <a:srgbClr val="002060"/>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31" dirty="0">
                <a:solidFill>
                  <a:schemeClr val="bg1"/>
                </a:solidFill>
                <a:latin typeface="Meiryo UI" panose="020B0604030504040204" pitchFamily="50" charset="-128"/>
                <a:ea typeface="Meiryo UI" panose="020B0604030504040204" pitchFamily="50" charset="-128"/>
              </a:rPr>
              <a:t>主な業務分類</a:t>
            </a:r>
          </a:p>
        </p:txBody>
      </p:sp>
      <p:sp>
        <p:nvSpPr>
          <p:cNvPr id="47" name="正方形/長方形 46">
            <a:extLst>
              <a:ext uri="{FF2B5EF4-FFF2-40B4-BE49-F238E27FC236}">
                <a16:creationId xmlns:a16="http://schemas.microsoft.com/office/drawing/2014/main" id="{DD5FE714-7D33-4573-B2CF-159D73A9F995}"/>
              </a:ext>
            </a:extLst>
          </p:cNvPr>
          <p:cNvSpPr/>
          <p:nvPr/>
        </p:nvSpPr>
        <p:spPr>
          <a:xfrm>
            <a:off x="1487774" y="3645024"/>
            <a:ext cx="2016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r>
              <a:rPr lang="ja-JP" altLang="en-US" sz="1200" dirty="0">
                <a:solidFill>
                  <a:srgbClr val="4B4B4B"/>
                </a:solidFill>
                <a:latin typeface="Meiryo UI" panose="020B0604030504040204" pitchFamily="50" charset="-128"/>
                <a:ea typeface="Meiryo UI" panose="020B0604030504040204" pitchFamily="50" charset="-128"/>
              </a:rPr>
              <a:t>問合せ対応業務</a:t>
            </a:r>
          </a:p>
        </p:txBody>
      </p:sp>
      <p:sp>
        <p:nvSpPr>
          <p:cNvPr id="48" name="正方形/長方形 47">
            <a:extLst>
              <a:ext uri="{FF2B5EF4-FFF2-40B4-BE49-F238E27FC236}">
                <a16:creationId xmlns:a16="http://schemas.microsoft.com/office/drawing/2014/main" id="{BC6042EC-C437-4A0D-ABD8-B3FE7AAF12AD}"/>
              </a:ext>
            </a:extLst>
          </p:cNvPr>
          <p:cNvSpPr/>
          <p:nvPr/>
        </p:nvSpPr>
        <p:spPr>
          <a:xfrm>
            <a:off x="1487774" y="4221088"/>
            <a:ext cx="2016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r>
              <a:rPr lang="ja-JP" altLang="en-US" sz="1200" dirty="0">
                <a:solidFill>
                  <a:srgbClr val="4B4B4B"/>
                </a:solidFill>
                <a:latin typeface="Meiryo UI" panose="020B0604030504040204" pitchFamily="50" charset="-128"/>
                <a:ea typeface="Meiryo UI" panose="020B0604030504040204" pitchFamily="50" charset="-128"/>
              </a:rPr>
              <a:t>受付業務</a:t>
            </a:r>
          </a:p>
        </p:txBody>
      </p:sp>
      <p:sp>
        <p:nvSpPr>
          <p:cNvPr id="49" name="正方形/長方形 48">
            <a:extLst>
              <a:ext uri="{FF2B5EF4-FFF2-40B4-BE49-F238E27FC236}">
                <a16:creationId xmlns:a16="http://schemas.microsoft.com/office/drawing/2014/main" id="{7AFA1FDF-3C1D-473F-9DDB-6E2B5391148A}"/>
              </a:ext>
            </a:extLst>
          </p:cNvPr>
          <p:cNvSpPr/>
          <p:nvPr/>
        </p:nvSpPr>
        <p:spPr>
          <a:xfrm>
            <a:off x="1487774" y="4797152"/>
            <a:ext cx="2016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r>
              <a:rPr lang="ja-JP" altLang="en-US" sz="1200" dirty="0">
                <a:solidFill>
                  <a:srgbClr val="4B4B4B"/>
                </a:solidFill>
                <a:latin typeface="Meiryo UI" panose="020B0604030504040204" pitchFamily="50" charset="-128"/>
                <a:ea typeface="Meiryo UI" panose="020B0604030504040204" pitchFamily="50" charset="-128"/>
              </a:rPr>
              <a:t>情報登録・確認業務</a:t>
            </a:r>
          </a:p>
        </p:txBody>
      </p:sp>
      <p:sp>
        <p:nvSpPr>
          <p:cNvPr id="50" name="正方形/長方形 49">
            <a:extLst>
              <a:ext uri="{FF2B5EF4-FFF2-40B4-BE49-F238E27FC236}">
                <a16:creationId xmlns:a16="http://schemas.microsoft.com/office/drawing/2014/main" id="{CFB81319-AD84-41FC-B23B-6F759A0D7151}"/>
              </a:ext>
            </a:extLst>
          </p:cNvPr>
          <p:cNvSpPr/>
          <p:nvPr/>
        </p:nvSpPr>
        <p:spPr>
          <a:xfrm>
            <a:off x="1487774" y="5373216"/>
            <a:ext cx="2016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r>
              <a:rPr lang="ja-JP" altLang="en-US" sz="1200" dirty="0">
                <a:solidFill>
                  <a:srgbClr val="4B4B4B"/>
                </a:solidFill>
                <a:latin typeface="Meiryo UI" panose="020B0604030504040204" pitchFamily="50" charset="-128"/>
                <a:ea typeface="Meiryo UI" panose="020B0604030504040204" pitchFamily="50" charset="-128"/>
              </a:rPr>
              <a:t>データ・情報処理業務</a:t>
            </a:r>
          </a:p>
        </p:txBody>
      </p:sp>
      <p:sp>
        <p:nvSpPr>
          <p:cNvPr id="63" name="正方形/長方形 62">
            <a:extLst>
              <a:ext uri="{FF2B5EF4-FFF2-40B4-BE49-F238E27FC236}">
                <a16:creationId xmlns:a16="http://schemas.microsoft.com/office/drawing/2014/main" id="{3CC054A4-EAE8-463D-A467-436DF6CFB14F}"/>
              </a:ext>
            </a:extLst>
          </p:cNvPr>
          <p:cNvSpPr/>
          <p:nvPr/>
        </p:nvSpPr>
        <p:spPr>
          <a:xfrm>
            <a:off x="1343472" y="1412976"/>
            <a:ext cx="10584000" cy="1368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貴社の主な事業内容（特に、</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IT</a:t>
            </a:r>
            <a:r>
              <a:rPr lang="ja-JP" altLang="en-US" sz="1200" b="1" kern="100" dirty="0" err="1">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ICT</a:t>
            </a:r>
            <a:r>
              <a:rPr lang="ja-JP" altLang="en-US" sz="1200" b="1" kern="100" dirty="0" err="1">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DX</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等に関連する事業内容）をご記入ください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（事業内容について、画像、図等の添付や別紙をご用意いただいても差し支えございません）</a:t>
            </a:r>
          </a:p>
        </p:txBody>
      </p:sp>
      <p:sp>
        <p:nvSpPr>
          <p:cNvPr id="4" name="タイトル 3">
            <a:extLst>
              <a:ext uri="{FF2B5EF4-FFF2-40B4-BE49-F238E27FC236}">
                <a16:creationId xmlns:a16="http://schemas.microsoft.com/office/drawing/2014/main" id="{B75A7F0B-CA5E-7ACD-A37C-964E1750F8F0}"/>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1】</a:t>
            </a:r>
            <a:r>
              <a:rPr lang="ja-JP" altLang="en-US" sz="2800" b="1" dirty="0">
                <a:solidFill>
                  <a:srgbClr val="4B4B4B"/>
                </a:solidFill>
                <a:latin typeface="Meiryo UI" panose="020B0604030504040204" pitchFamily="50" charset="-128"/>
                <a:ea typeface="Meiryo UI" panose="020B0604030504040204" pitchFamily="50" charset="-128"/>
              </a:rPr>
              <a:t>企業情報</a:t>
            </a:r>
            <a:endParaRPr lang="ja-JP" altLang="en-US" dirty="0"/>
          </a:p>
        </p:txBody>
      </p:sp>
      <p:sp>
        <p:nvSpPr>
          <p:cNvPr id="5" name="正方形/長方形 4">
            <a:extLst>
              <a:ext uri="{FF2B5EF4-FFF2-40B4-BE49-F238E27FC236}">
                <a16:creationId xmlns:a16="http://schemas.microsoft.com/office/drawing/2014/main" id="{416EA94E-3833-FD43-ED44-48B47422A947}"/>
              </a:ext>
            </a:extLst>
          </p:cNvPr>
          <p:cNvSpPr/>
          <p:nvPr/>
        </p:nvSpPr>
        <p:spPr>
          <a:xfrm>
            <a:off x="1343472" y="908720"/>
            <a:ext cx="10584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実証</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事業のうち、</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RFI</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を提出いただく実証事業名（実証事業の概要に記入の「実証事業名」参照 ）を記入ください</a:t>
            </a:r>
          </a:p>
        </p:txBody>
      </p:sp>
      <p:sp>
        <p:nvSpPr>
          <p:cNvPr id="9" name="正方形/長方形 8">
            <a:extLst>
              <a:ext uri="{FF2B5EF4-FFF2-40B4-BE49-F238E27FC236}">
                <a16:creationId xmlns:a16="http://schemas.microsoft.com/office/drawing/2014/main" id="{3B0FBE93-DB84-EEA0-1EC6-6605774AE923}"/>
              </a:ext>
            </a:extLst>
          </p:cNvPr>
          <p:cNvSpPr/>
          <p:nvPr/>
        </p:nvSpPr>
        <p:spPr>
          <a:xfrm>
            <a:off x="119336" y="908768"/>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実証事業名</a:t>
            </a:r>
          </a:p>
        </p:txBody>
      </p:sp>
      <p:sp>
        <p:nvSpPr>
          <p:cNvPr id="14" name="正方形/長方形 13">
            <a:extLst>
              <a:ext uri="{FF2B5EF4-FFF2-40B4-BE49-F238E27FC236}">
                <a16:creationId xmlns:a16="http://schemas.microsoft.com/office/drawing/2014/main" id="{9F9EEC99-B3C1-60E7-5ECF-B2D5C33DF667}"/>
              </a:ext>
            </a:extLst>
          </p:cNvPr>
          <p:cNvSpPr/>
          <p:nvPr/>
        </p:nvSpPr>
        <p:spPr>
          <a:xfrm>
            <a:off x="3503712" y="3645024"/>
            <a:ext cx="2520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r>
              <a:rPr lang="ja-JP" altLang="en-US" sz="1200" dirty="0">
                <a:solidFill>
                  <a:srgbClr val="4B4B4B"/>
                </a:solidFill>
                <a:latin typeface="Meiryo UI" panose="020B0604030504040204" pitchFamily="50" charset="-128"/>
                <a:ea typeface="Meiryo UI" panose="020B0604030504040204" pitchFamily="50" charset="-128"/>
              </a:rPr>
              <a:t>外部（事業者、市民）、内部（自治体職員等）からの各種問合せ対応</a:t>
            </a:r>
          </a:p>
        </p:txBody>
      </p:sp>
      <p:sp>
        <p:nvSpPr>
          <p:cNvPr id="15" name="正方形/長方形 14">
            <a:extLst>
              <a:ext uri="{FF2B5EF4-FFF2-40B4-BE49-F238E27FC236}">
                <a16:creationId xmlns:a16="http://schemas.microsoft.com/office/drawing/2014/main" id="{29AB72DF-F79F-7922-A709-207F45D63A50}"/>
              </a:ext>
            </a:extLst>
          </p:cNvPr>
          <p:cNvSpPr/>
          <p:nvPr/>
        </p:nvSpPr>
        <p:spPr>
          <a:xfrm>
            <a:off x="1487774" y="5949280"/>
            <a:ext cx="2016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r>
              <a:rPr lang="ja-JP" altLang="en-US" sz="1200" dirty="0">
                <a:solidFill>
                  <a:srgbClr val="4B4B4B"/>
                </a:solidFill>
                <a:latin typeface="Meiryo UI" panose="020B0604030504040204" pitchFamily="50" charset="-128"/>
                <a:ea typeface="Meiryo UI" panose="020B0604030504040204" pitchFamily="50" charset="-128"/>
              </a:rPr>
              <a:t>データ活用業務</a:t>
            </a:r>
          </a:p>
        </p:txBody>
      </p:sp>
      <p:sp>
        <p:nvSpPr>
          <p:cNvPr id="52" name="テキスト ボックス 51">
            <a:extLst>
              <a:ext uri="{FF2B5EF4-FFF2-40B4-BE49-F238E27FC236}">
                <a16:creationId xmlns:a16="http://schemas.microsoft.com/office/drawing/2014/main" id="{FAAB44C0-7BD0-E58B-1513-ECFAD1C54D37}"/>
              </a:ext>
            </a:extLst>
          </p:cNvPr>
          <p:cNvSpPr txBox="1"/>
          <p:nvPr/>
        </p:nvSpPr>
        <p:spPr>
          <a:xfrm>
            <a:off x="1343472" y="6525376"/>
            <a:ext cx="10584000" cy="307777"/>
          </a:xfrm>
          <a:prstGeom prst="rect">
            <a:avLst/>
          </a:prstGeom>
          <a:noFill/>
        </p:spPr>
        <p:txBody>
          <a:bodyPr wrap="square">
            <a:spAutoFit/>
          </a:bodyPr>
          <a:lstStyle/>
          <a:p>
            <a:pPr defTabSz="1125437"/>
            <a:r>
              <a:rPr kumimoji="0" lang="ja-JP" altLang="ja-JP" sz="1400"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注</a:t>
            </a:r>
            <a:r>
              <a:rPr kumimoji="0" lang="ja-JP" altLang="en-US" sz="1400"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　実績記入欄が</a:t>
            </a:r>
            <a:r>
              <a:rPr kumimoji="0" lang="ja-JP" altLang="ja-JP" sz="1400"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不足する場合</a:t>
            </a:r>
            <a:r>
              <a:rPr kumimoji="0" lang="ja-JP" altLang="en-US" sz="1400"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、その他の項目がある場合</a:t>
            </a:r>
            <a:r>
              <a:rPr kumimoji="0" lang="ja-JP" altLang="ja-JP" sz="1400"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は、適宜行を増やして</a:t>
            </a:r>
            <a:r>
              <a:rPr kumimoji="0" lang="ja-JP" altLang="en-US" sz="1400"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ください。</a:t>
            </a:r>
            <a:endParaRPr kumimoji="0" lang="ja-JP" altLang="ja-JP" b="1" dirty="0">
              <a:solidFill>
                <a:srgbClr val="4B4B4B"/>
              </a:solidFill>
              <a:latin typeface="Meiryo UI" panose="020B0604030504040204" pitchFamily="50" charset="-128"/>
              <a:ea typeface="Meiryo UI" panose="020B0604030504040204" pitchFamily="50" charset="-128"/>
            </a:endParaRPr>
          </a:p>
        </p:txBody>
      </p:sp>
      <p:sp>
        <p:nvSpPr>
          <p:cNvPr id="54" name="正方形/長方形 53">
            <a:extLst>
              <a:ext uri="{FF2B5EF4-FFF2-40B4-BE49-F238E27FC236}">
                <a16:creationId xmlns:a16="http://schemas.microsoft.com/office/drawing/2014/main" id="{A249696A-74AC-FB75-AD3D-BF6AEFDF4994}"/>
              </a:ext>
            </a:extLst>
          </p:cNvPr>
          <p:cNvSpPr/>
          <p:nvPr/>
        </p:nvSpPr>
        <p:spPr>
          <a:xfrm>
            <a:off x="3503712" y="3356992"/>
            <a:ext cx="2520000" cy="288000"/>
          </a:xfrm>
          <a:prstGeom prst="rect">
            <a:avLst/>
          </a:prstGeom>
          <a:solidFill>
            <a:srgbClr val="002060"/>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31" b="1" dirty="0">
                <a:solidFill>
                  <a:schemeClr val="bg1"/>
                </a:solidFill>
                <a:latin typeface="Meiryo UI" panose="020B0604030504040204" pitchFamily="50" charset="-128"/>
                <a:ea typeface="Meiryo UI" panose="020B0604030504040204" pitchFamily="50" charset="-128"/>
              </a:rPr>
              <a:t>業務イメージ</a:t>
            </a:r>
          </a:p>
        </p:txBody>
      </p:sp>
      <p:sp>
        <p:nvSpPr>
          <p:cNvPr id="55" name="正方形/長方形 54">
            <a:extLst>
              <a:ext uri="{FF2B5EF4-FFF2-40B4-BE49-F238E27FC236}">
                <a16:creationId xmlns:a16="http://schemas.microsoft.com/office/drawing/2014/main" id="{132453F5-D4FF-DCAF-2894-9D98E8318119}"/>
              </a:ext>
            </a:extLst>
          </p:cNvPr>
          <p:cNvSpPr/>
          <p:nvPr/>
        </p:nvSpPr>
        <p:spPr>
          <a:xfrm>
            <a:off x="6023992" y="3645024"/>
            <a:ext cx="5760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例）</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AI</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チャットボットの導入支援</a:t>
            </a:r>
          </a:p>
        </p:txBody>
      </p:sp>
      <p:sp>
        <p:nvSpPr>
          <p:cNvPr id="56" name="正方形/長方形 55">
            <a:extLst>
              <a:ext uri="{FF2B5EF4-FFF2-40B4-BE49-F238E27FC236}">
                <a16:creationId xmlns:a16="http://schemas.microsoft.com/office/drawing/2014/main" id="{0DB75580-B235-666D-B665-8E9AF40D0F8C}"/>
              </a:ext>
            </a:extLst>
          </p:cNvPr>
          <p:cNvSpPr/>
          <p:nvPr/>
        </p:nvSpPr>
        <p:spPr>
          <a:xfrm>
            <a:off x="6023992" y="3356992"/>
            <a:ext cx="5760000" cy="288000"/>
          </a:xfrm>
          <a:prstGeom prst="rect">
            <a:avLst/>
          </a:prstGeom>
          <a:solidFill>
            <a:srgbClr val="002060"/>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31" b="1" dirty="0">
                <a:solidFill>
                  <a:schemeClr val="bg1"/>
                </a:solidFill>
                <a:latin typeface="Meiryo UI" panose="020B0604030504040204" pitchFamily="50" charset="-128"/>
                <a:ea typeface="Meiryo UI" panose="020B0604030504040204" pitchFamily="50" charset="-128"/>
              </a:rPr>
              <a:t>実績記入欄</a:t>
            </a:r>
          </a:p>
        </p:txBody>
      </p:sp>
      <p:sp>
        <p:nvSpPr>
          <p:cNvPr id="57" name="正方形/長方形 56">
            <a:extLst>
              <a:ext uri="{FF2B5EF4-FFF2-40B4-BE49-F238E27FC236}">
                <a16:creationId xmlns:a16="http://schemas.microsoft.com/office/drawing/2014/main" id="{D95DA98E-CB5E-C3EE-8D08-9C60EE57CE2E}"/>
              </a:ext>
            </a:extLst>
          </p:cNvPr>
          <p:cNvSpPr/>
          <p:nvPr/>
        </p:nvSpPr>
        <p:spPr>
          <a:xfrm>
            <a:off x="3503712" y="4221088"/>
            <a:ext cx="2520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r>
              <a:rPr lang="ja-JP" altLang="en-US" sz="1200" dirty="0">
                <a:solidFill>
                  <a:srgbClr val="4B4B4B"/>
                </a:solidFill>
                <a:latin typeface="Meiryo UI" panose="020B0604030504040204" pitchFamily="50" charset="-128"/>
                <a:ea typeface="Meiryo UI" panose="020B0604030504040204" pitchFamily="50" charset="-128"/>
              </a:rPr>
              <a:t>事業者、市民からの申請書等の受付</a:t>
            </a:r>
          </a:p>
        </p:txBody>
      </p:sp>
      <p:sp>
        <p:nvSpPr>
          <p:cNvPr id="59" name="正方形/長方形 58">
            <a:extLst>
              <a:ext uri="{FF2B5EF4-FFF2-40B4-BE49-F238E27FC236}">
                <a16:creationId xmlns:a16="http://schemas.microsoft.com/office/drawing/2014/main" id="{AEA0715D-2CFA-12C7-7700-4BF397E85A19}"/>
              </a:ext>
            </a:extLst>
          </p:cNvPr>
          <p:cNvSpPr/>
          <p:nvPr/>
        </p:nvSpPr>
        <p:spPr>
          <a:xfrm>
            <a:off x="6023992" y="4221088"/>
            <a:ext cx="5760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例）オンライン申請ツールの導入支援</a:t>
            </a:r>
          </a:p>
        </p:txBody>
      </p:sp>
      <p:sp>
        <p:nvSpPr>
          <p:cNvPr id="61" name="正方形/長方形 60">
            <a:extLst>
              <a:ext uri="{FF2B5EF4-FFF2-40B4-BE49-F238E27FC236}">
                <a16:creationId xmlns:a16="http://schemas.microsoft.com/office/drawing/2014/main" id="{85D005D4-7BCA-1CFA-C54F-8E7387D7E1EA}"/>
              </a:ext>
            </a:extLst>
          </p:cNvPr>
          <p:cNvSpPr/>
          <p:nvPr/>
        </p:nvSpPr>
        <p:spPr>
          <a:xfrm>
            <a:off x="3503712" y="4797152"/>
            <a:ext cx="2520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r>
              <a:rPr lang="ja-JP" altLang="en-US" sz="1200" dirty="0">
                <a:solidFill>
                  <a:srgbClr val="4B4B4B"/>
                </a:solidFill>
                <a:latin typeface="Meiryo UI" panose="020B0604030504040204" pitchFamily="50" charset="-128"/>
                <a:ea typeface="Meiryo UI" panose="020B0604030504040204" pitchFamily="50" charset="-128"/>
              </a:rPr>
              <a:t>各種データの台帳等への登録</a:t>
            </a:r>
          </a:p>
        </p:txBody>
      </p:sp>
      <p:sp>
        <p:nvSpPr>
          <p:cNvPr id="62" name="正方形/長方形 61">
            <a:extLst>
              <a:ext uri="{FF2B5EF4-FFF2-40B4-BE49-F238E27FC236}">
                <a16:creationId xmlns:a16="http://schemas.microsoft.com/office/drawing/2014/main" id="{21FBC1EE-D966-F462-CDF8-91E02969631D}"/>
              </a:ext>
            </a:extLst>
          </p:cNvPr>
          <p:cNvSpPr/>
          <p:nvPr/>
        </p:nvSpPr>
        <p:spPr>
          <a:xfrm>
            <a:off x="6023992" y="4797152"/>
            <a:ext cx="5760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例）</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CRM</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の導入支援、アプリケーション（ノーコードツール）導入、システム開発支援</a:t>
            </a:r>
          </a:p>
        </p:txBody>
      </p:sp>
      <p:sp>
        <p:nvSpPr>
          <p:cNvPr id="64" name="正方形/長方形 63">
            <a:extLst>
              <a:ext uri="{FF2B5EF4-FFF2-40B4-BE49-F238E27FC236}">
                <a16:creationId xmlns:a16="http://schemas.microsoft.com/office/drawing/2014/main" id="{502036EF-45D4-42A8-07E5-0F45EB3B6B13}"/>
              </a:ext>
            </a:extLst>
          </p:cNvPr>
          <p:cNvSpPr/>
          <p:nvPr/>
        </p:nvSpPr>
        <p:spPr>
          <a:xfrm>
            <a:off x="3503712" y="5373216"/>
            <a:ext cx="2520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r>
              <a:rPr lang="ja-JP" altLang="en-US" sz="1200" dirty="0">
                <a:solidFill>
                  <a:srgbClr val="4B4B4B"/>
                </a:solidFill>
                <a:latin typeface="Meiryo UI" panose="020B0604030504040204" pitchFamily="50" charset="-128"/>
                <a:ea typeface="Meiryo UI" panose="020B0604030504040204" pitchFamily="50" charset="-128"/>
              </a:rPr>
              <a:t>データ検索・抽出、共有、審査、</a:t>
            </a:r>
            <a:br>
              <a:rPr lang="en-US" altLang="ja-JP" sz="1200" dirty="0">
                <a:solidFill>
                  <a:srgbClr val="4B4B4B"/>
                </a:solidFill>
                <a:latin typeface="Meiryo UI" panose="020B0604030504040204" pitchFamily="50" charset="-128"/>
                <a:ea typeface="Meiryo UI" panose="020B0604030504040204" pitchFamily="50" charset="-128"/>
              </a:rPr>
            </a:br>
            <a:r>
              <a:rPr lang="ja-JP" altLang="en-US" sz="1200" dirty="0">
                <a:solidFill>
                  <a:srgbClr val="4B4B4B"/>
                </a:solidFill>
                <a:latin typeface="Meiryo UI" panose="020B0604030504040204" pitchFamily="50" charset="-128"/>
                <a:ea typeface="Meiryo UI" panose="020B0604030504040204" pitchFamily="50" charset="-128"/>
              </a:rPr>
              <a:t>通知・交付等</a:t>
            </a:r>
          </a:p>
        </p:txBody>
      </p:sp>
      <p:sp>
        <p:nvSpPr>
          <p:cNvPr id="65" name="正方形/長方形 64">
            <a:extLst>
              <a:ext uri="{FF2B5EF4-FFF2-40B4-BE49-F238E27FC236}">
                <a16:creationId xmlns:a16="http://schemas.microsoft.com/office/drawing/2014/main" id="{DD187840-5297-4381-E58D-5EA3F529CBDA}"/>
              </a:ext>
            </a:extLst>
          </p:cNvPr>
          <p:cNvSpPr/>
          <p:nvPr/>
        </p:nvSpPr>
        <p:spPr>
          <a:xfrm>
            <a:off x="6023992" y="5373216"/>
            <a:ext cx="5760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例）データ</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PF</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ServiceNow</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）の構築支援</a:t>
            </a:r>
          </a:p>
        </p:txBody>
      </p:sp>
      <p:sp>
        <p:nvSpPr>
          <p:cNvPr id="66" name="正方形/長方形 65">
            <a:extLst>
              <a:ext uri="{FF2B5EF4-FFF2-40B4-BE49-F238E27FC236}">
                <a16:creationId xmlns:a16="http://schemas.microsoft.com/office/drawing/2014/main" id="{7D8FA809-B7F5-9279-CF05-85569FB9A054}"/>
              </a:ext>
            </a:extLst>
          </p:cNvPr>
          <p:cNvSpPr/>
          <p:nvPr/>
        </p:nvSpPr>
        <p:spPr>
          <a:xfrm>
            <a:off x="3503712" y="5949280"/>
            <a:ext cx="2520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r>
              <a:rPr lang="ja-JP" altLang="en-US" sz="1200" dirty="0">
                <a:solidFill>
                  <a:srgbClr val="4B4B4B"/>
                </a:solidFill>
                <a:latin typeface="Meiryo UI" panose="020B0604030504040204" pitchFamily="50" charset="-128"/>
                <a:ea typeface="Meiryo UI" panose="020B0604030504040204" pitchFamily="50" charset="-128"/>
              </a:rPr>
              <a:t>データ分析・可視化、計画・報告書等の作成</a:t>
            </a:r>
          </a:p>
        </p:txBody>
      </p:sp>
      <p:sp>
        <p:nvSpPr>
          <p:cNvPr id="67" name="正方形/長方形 66">
            <a:extLst>
              <a:ext uri="{FF2B5EF4-FFF2-40B4-BE49-F238E27FC236}">
                <a16:creationId xmlns:a16="http://schemas.microsoft.com/office/drawing/2014/main" id="{93A9A41A-467E-54A3-E4EA-5FBF15A903F0}"/>
              </a:ext>
            </a:extLst>
          </p:cNvPr>
          <p:cNvSpPr/>
          <p:nvPr/>
        </p:nvSpPr>
        <p:spPr>
          <a:xfrm>
            <a:off x="6023992" y="5949280"/>
            <a:ext cx="5760000" cy="57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44308" tIns="44308" rIns="44308" bIns="44308" rtlCol="0" anchor="ct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例）</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BI</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ツールを活用したダッシュボードの構築支援</a:t>
            </a:r>
          </a:p>
        </p:txBody>
      </p:sp>
    </p:spTree>
    <p:extLst>
      <p:ext uri="{BB962C8B-B14F-4D97-AF65-F5344CB8AC3E}">
        <p14:creationId xmlns:p14="http://schemas.microsoft.com/office/powerpoint/2010/main" val="184929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7B06D-B862-7DC5-5757-953F3730010A}"/>
            </a:ext>
          </a:extLst>
        </p:cNvPr>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8E6C6194-E79E-E436-2BC3-B955C16B0AF1}"/>
              </a:ext>
            </a:extLst>
          </p:cNvPr>
          <p:cNvSpPr/>
          <p:nvPr/>
        </p:nvSpPr>
        <p:spPr>
          <a:xfrm>
            <a:off x="1343472" y="908720"/>
            <a:ext cx="10584000" cy="5832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ご提案の実証計画書案（別紙</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参照）の要件概要について、削除や追記を協議したい事項があれば教えてください。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タイトル 4">
            <a:extLst>
              <a:ext uri="{FF2B5EF4-FFF2-40B4-BE49-F238E27FC236}">
                <a16:creationId xmlns:a16="http://schemas.microsoft.com/office/drawing/2014/main" id="{2D51CF96-8392-5559-755D-58EFC8D4CF05}"/>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4】</a:t>
            </a:r>
            <a:r>
              <a:rPr lang="ja-JP" altLang="en-US" sz="2800" b="1" dirty="0">
                <a:solidFill>
                  <a:srgbClr val="4B4B4B"/>
                </a:solidFill>
                <a:latin typeface="Meiryo UI" panose="020B0604030504040204" pitchFamily="50" charset="-128"/>
                <a:ea typeface="Meiryo UI" panose="020B0604030504040204" pitchFamily="50" charset="-128"/>
              </a:rPr>
              <a:t>実証要件案確認事項③</a:t>
            </a:r>
            <a:r>
              <a:rPr lang="en-US" altLang="ja-JP" sz="2800" b="1" dirty="0">
                <a:solidFill>
                  <a:srgbClr val="4B4B4B"/>
                </a:solidFill>
                <a:latin typeface="Meiryo UI" panose="020B0604030504040204" pitchFamily="50" charset="-128"/>
                <a:ea typeface="Meiryo UI" panose="020B0604030504040204" pitchFamily="50" charset="-128"/>
              </a:rPr>
              <a:t>‐2</a:t>
            </a:r>
            <a:endParaRPr lang="ja-JP" altLang="en-US" dirty="0"/>
          </a:p>
        </p:txBody>
      </p:sp>
      <p:sp>
        <p:nvSpPr>
          <p:cNvPr id="9" name="正方形/長方形 8">
            <a:extLst>
              <a:ext uri="{FF2B5EF4-FFF2-40B4-BE49-F238E27FC236}">
                <a16:creationId xmlns:a16="http://schemas.microsoft.com/office/drawing/2014/main" id="{96736182-FBF0-ACBB-9F3B-E8E048C065BD}"/>
              </a:ext>
            </a:extLst>
          </p:cNvPr>
          <p:cNvSpPr/>
          <p:nvPr/>
        </p:nvSpPr>
        <p:spPr>
          <a:xfrm>
            <a:off x="119336" y="908720"/>
            <a:ext cx="1224000" cy="58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要件概要</a:t>
            </a:r>
            <a:endParaRPr lang="en-US" altLang="ja-JP" sz="1354" b="1" dirty="0">
              <a:latin typeface="Meiryo UI" panose="020B0604030504040204" pitchFamily="50" charset="-128"/>
              <a:ea typeface="Meiryo UI" panose="020B0604030504040204" pitchFamily="50" charset="-128"/>
            </a:endParaRPr>
          </a:p>
          <a:p>
            <a:pPr algn="ctr"/>
            <a:r>
              <a:rPr lang="ja-JP" altLang="en-US" sz="1354" b="1" dirty="0">
                <a:latin typeface="Meiryo UI" panose="020B0604030504040204" pitchFamily="50" charset="-128"/>
                <a:ea typeface="Meiryo UI" panose="020B0604030504040204" pitchFamily="50" charset="-128"/>
              </a:rPr>
              <a:t>チェック表</a:t>
            </a:r>
          </a:p>
        </p:txBody>
      </p:sp>
      <p:sp>
        <p:nvSpPr>
          <p:cNvPr id="10" name="正方形/長方形 9">
            <a:extLst>
              <a:ext uri="{FF2B5EF4-FFF2-40B4-BE49-F238E27FC236}">
                <a16:creationId xmlns:a16="http://schemas.microsoft.com/office/drawing/2014/main" id="{6853D59D-3730-6699-BDB7-E65E46433705}"/>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11" name="正方形/長方形 10">
            <a:extLst>
              <a:ext uri="{FF2B5EF4-FFF2-40B4-BE49-F238E27FC236}">
                <a16:creationId xmlns:a16="http://schemas.microsoft.com/office/drawing/2014/main" id="{AAA6CA60-92DA-441F-9ADC-4DFE34BC6C1F}"/>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 name="表 1">
            <a:extLst>
              <a:ext uri="{FF2B5EF4-FFF2-40B4-BE49-F238E27FC236}">
                <a16:creationId xmlns:a16="http://schemas.microsoft.com/office/drawing/2014/main" id="{F9C15251-ACB7-67FA-0A2A-F95BC1E5D08F}"/>
              </a:ext>
            </a:extLst>
          </p:cNvPr>
          <p:cNvGraphicFramePr>
            <a:graphicFrameLocks noGrp="1"/>
          </p:cNvGraphicFramePr>
          <p:nvPr>
            <p:extLst>
              <p:ext uri="{D42A27DB-BD31-4B8C-83A1-F6EECF244321}">
                <p14:modId xmlns:p14="http://schemas.microsoft.com/office/powerpoint/2010/main" val="2010474724"/>
              </p:ext>
            </p:extLst>
          </p:nvPr>
        </p:nvGraphicFramePr>
        <p:xfrm>
          <a:off x="1415481" y="1196752"/>
          <a:ext cx="10440000" cy="4690914"/>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3514243316"/>
                    </a:ext>
                  </a:extLst>
                </a:gridCol>
                <a:gridCol w="504000">
                  <a:extLst>
                    <a:ext uri="{9D8B030D-6E8A-4147-A177-3AD203B41FA5}">
                      <a16:colId xmlns:a16="http://schemas.microsoft.com/office/drawing/2014/main" val="2893714693"/>
                    </a:ext>
                  </a:extLst>
                </a:gridCol>
                <a:gridCol w="5040000">
                  <a:extLst>
                    <a:ext uri="{9D8B030D-6E8A-4147-A177-3AD203B41FA5}">
                      <a16:colId xmlns:a16="http://schemas.microsoft.com/office/drawing/2014/main" val="1335018896"/>
                    </a:ext>
                  </a:extLst>
                </a:gridCol>
                <a:gridCol w="4464000">
                  <a:extLst>
                    <a:ext uri="{9D8B030D-6E8A-4147-A177-3AD203B41FA5}">
                      <a16:colId xmlns:a16="http://schemas.microsoft.com/office/drawing/2014/main" val="3098247434"/>
                    </a:ext>
                  </a:extLst>
                </a:gridCol>
              </a:tblGrid>
              <a:tr h="288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機能分類</a:t>
                      </a: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ctr" defTabSz="562718"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要件仕様案</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協議したい内容</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307563">
                <a:tc rowSpan="11">
                  <a:txBody>
                    <a:bodyPr/>
                    <a:lstStyle/>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非機能</a:t>
                      </a:r>
                      <a:endParaRPr kumimoji="1" lang="en-US" altLang="ja-JP" sz="9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要件</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6EBE2"/>
                    </a:solidFill>
                  </a:tcPr>
                </a:tc>
                <a:tc rowSpan="2">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管理</a:t>
                      </a:r>
                      <a:endParaRPr kumimoji="1" lang="en-US" altLang="ja-JP" sz="9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100" spc="-120" baseline="0" dirty="0">
                          <a:solidFill>
                            <a:srgbClr val="4B4B4B"/>
                          </a:solidFill>
                          <a:latin typeface="Meiryo UI" panose="020B0604030504040204" pitchFamily="50" charset="-128"/>
                          <a:ea typeface="Meiryo UI" panose="020B0604030504040204" pitchFamily="50" charset="-128"/>
                        </a:rPr>
                        <a:t>簡易な方法で定期的に情報の最新化を図れること。</a:t>
                      </a: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nSpc>
                          <a:spcPts val="1440"/>
                        </a:lnSpc>
                      </a:pPr>
                      <a:endParaRPr kumimoji="1" lang="ja-JP" altLang="en-US" sz="1100" spc="-120" baseline="0" dirty="0">
                        <a:solidFill>
                          <a:schemeClr val="tx1"/>
                        </a:solidFill>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07223924"/>
                  </a:ext>
                </a:extLst>
              </a:tr>
              <a:tr h="35513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spc="-120" baseline="0" dirty="0">
                          <a:solidFill>
                            <a:srgbClr val="4B4B4B"/>
                          </a:solidFill>
                          <a:latin typeface="Meiryo UI" panose="020B0604030504040204" pitchFamily="50" charset="-128"/>
                          <a:ea typeface="Meiryo UI" panose="020B0604030504040204" pitchFamily="50" charset="-128"/>
                        </a:rPr>
                        <a:t>管理システムはアプリケーションに加え、対応ブラウザからアクセス、利用が可能であること。</a:t>
                      </a:r>
                      <a:r>
                        <a:rPr lang="ja-JP" altLang="en-US" sz="1100" dirty="0">
                          <a:solidFill>
                            <a:srgbClr val="4B4B4B"/>
                          </a:solidFill>
                          <a:latin typeface="Meiryo UI" panose="020B0604030504040204" pitchFamily="50" charset="-128"/>
                          <a:ea typeface="Meiryo UI" panose="020B0604030504040204" pitchFamily="50" charset="-128"/>
                        </a:rPr>
                        <a:t>（別途協議により詳細決定予定）</a:t>
                      </a:r>
                      <a:endParaRPr kumimoji="1" lang="ja-JP" altLang="en-US" sz="1100" spc="-120" baseline="0" dirty="0">
                        <a:solidFill>
                          <a:srgbClr val="4B4B4B"/>
                        </a:solidFill>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ja-JP" altLang="en-US" sz="1100" spc="-120" baseline="0" dirty="0">
                        <a:solidFill>
                          <a:schemeClr val="tx1"/>
                        </a:solidFill>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07576702"/>
                  </a:ext>
                </a:extLst>
              </a:tr>
              <a:tr h="28388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rowSpan="2">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ネット</a:t>
                      </a:r>
                      <a:endParaRPr kumimoji="1" lang="en-US" altLang="ja-JP" sz="900" dirty="0">
                        <a:solidFill>
                          <a:srgbClr val="4B4B4B"/>
                        </a:solidFill>
                        <a:latin typeface="Meiryo UI" panose="020B0604030504040204" pitchFamily="50" charset="-128"/>
                        <a:ea typeface="Meiryo UI" panose="020B0604030504040204" pitchFamily="50" charset="-128"/>
                      </a:endParaRPr>
                    </a:p>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ワーク</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rPr>
                        <a:t>LGWAN</a:t>
                      </a: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環境で動作、利用が可能なこと。</a:t>
                      </a:r>
                      <a:endPar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10718297"/>
                  </a:ext>
                </a:extLst>
              </a:tr>
              <a:tr h="339094">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日本国の法律および締結された条約が適用される国内データセンターにおいてデータが保存され、日本国に裁判管轄権があること。</a:t>
                      </a:r>
                      <a:endPar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3125958"/>
                  </a:ext>
                </a:extLst>
              </a:tr>
              <a:tr h="339094">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2">
                  <a:txBody>
                    <a:bodyPr/>
                    <a:lstStyle/>
                    <a:p>
                      <a:pPr marL="0" algn="ctr" defTabSz="457200" rtl="0" eaLnBrk="1" latinLnBrk="0" hangingPunct="1">
                        <a:lnSpc>
                          <a:spcPct val="100000"/>
                        </a:lnSpc>
                      </a:pPr>
                      <a:r>
                        <a:rPr kumimoji="1" lang="ja-JP" altLang="en-US" sz="900" kern="1200" dirty="0">
                          <a:solidFill>
                            <a:srgbClr val="4B4B4B"/>
                          </a:solidFill>
                          <a:latin typeface="Meiryo UI" panose="020B0604030504040204" pitchFamily="50" charset="-128"/>
                          <a:ea typeface="Meiryo UI" panose="020B0604030504040204" pitchFamily="50" charset="-128"/>
                          <a:cs typeface="+mn-cs"/>
                        </a:rPr>
                        <a:t>セキュリティ</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algn="l" defTabSz="457200" rtl="0" eaLnBrk="1" latinLnBrk="0" hangingPunct="1">
                        <a:lnSpc>
                          <a:spcPts val="1440"/>
                        </a:lnSpc>
                      </a:pP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本県のセキュリティポリシーや</a:t>
                      </a:r>
                      <a:r>
                        <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rPr>
                        <a:t>ISO27001</a:t>
                      </a: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等に準拠した対応が実施されていること。（詳細は別途協議を想定）</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l" defTabSz="457200" rtl="0" eaLnBrk="1" latinLnBrk="0" hangingPunct="1">
                        <a:lnSpc>
                          <a:spcPts val="1440"/>
                        </a:lnSpc>
                      </a:pPr>
                      <a:endPar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57197287"/>
                  </a:ext>
                </a:extLst>
              </a:tr>
              <a:tr h="283888">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通信経路は暗号化されること。</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1479081"/>
                  </a:ext>
                </a:extLst>
              </a:tr>
              <a:tr h="339094">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5">
                  <a:txBody>
                    <a:bodyPr/>
                    <a:lstStyle/>
                    <a:p>
                      <a:pPr marL="0" algn="ctr" defTabSz="457200" rtl="0" eaLnBrk="1" latinLnBrk="0" hangingPunct="1">
                        <a:lnSpc>
                          <a:spcPct val="100000"/>
                        </a:lnSpc>
                      </a:pPr>
                      <a:r>
                        <a:rPr kumimoji="1" lang="ja-JP" altLang="en-US" sz="900" kern="1200" dirty="0">
                          <a:solidFill>
                            <a:srgbClr val="4B4B4B"/>
                          </a:solidFill>
                          <a:latin typeface="Meiryo UI" panose="020B0604030504040204" pitchFamily="50" charset="-128"/>
                          <a:ea typeface="Meiryo UI" panose="020B0604030504040204" pitchFamily="50" charset="-128"/>
                          <a:cs typeface="+mn-cs"/>
                        </a:rPr>
                        <a:t>その他</a:t>
                      </a:r>
                      <a:endParaRPr kumimoji="1" sz="900" kern="120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実証に際して、最低１名の技術者を有していること。（実証期間中における担当者の変更は両社の合意により可能とする）</a:t>
                      </a:r>
                      <a:endPar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47127924"/>
                  </a:ext>
                </a:extLst>
              </a:tr>
              <a:tr h="452781">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契約期間中は、本県からの利用方法の照会等各種問合せに対応すること。</a:t>
                      </a:r>
                      <a:endPar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endParaRPr>
                    </a:p>
                    <a:p>
                      <a:pPr marL="0" lvl="1" indent="0" algn="l" defTabSz="457200" rtl="0" eaLnBrk="1" latinLnBrk="0" hangingPunct="1">
                        <a:lnSpc>
                          <a:spcPts val="1440"/>
                        </a:lnSpc>
                        <a:buFont typeface="Arial" panose="020B0604020202020204" pitchFamily="34" charset="0"/>
                        <a:buNone/>
                      </a:pP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 </a:t>
                      </a:r>
                      <a:r>
                        <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rPr>
                        <a:t>※</a:t>
                      </a: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メール受付については </a:t>
                      </a:r>
                      <a:r>
                        <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rPr>
                        <a:t>24 </a:t>
                      </a: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時間</a:t>
                      </a:r>
                      <a:r>
                        <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rPr>
                        <a:t>365</a:t>
                      </a: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日、対応時間については平日</a:t>
                      </a:r>
                      <a:r>
                        <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rPr>
                        <a:t>9</a:t>
                      </a: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時～</a:t>
                      </a:r>
                      <a:r>
                        <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rPr>
                        <a:t>17</a:t>
                      </a: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時を想定している。</a:t>
                      </a:r>
                      <a:endPar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815689"/>
                  </a:ext>
                </a:extLst>
              </a:tr>
              <a:tr h="500427">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実証期間中にシステム調整やチューニング等が必要な場合、対応可能なこと。</a:t>
                      </a:r>
                      <a:endPar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14405200"/>
                  </a:ext>
                </a:extLst>
              </a:tr>
              <a:tr h="500427">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p>
                      <a:pPr marL="0" marR="0" lvl="1"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職員に対してシステム操作や管理機能のトレーニングを実施すること。また、併せて実証対象の機能についてマニュアルを提供すること。</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1"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endPar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8302467"/>
                  </a:ext>
                </a:extLst>
              </a:tr>
              <a:tr h="339094">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実証期間及びその後の本番稼働において、ユーザー（</a:t>
                      </a:r>
                      <a:r>
                        <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rPr>
                        <a:t>ID</a:t>
                      </a: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数などは未定）が機能要件</a:t>
                      </a:r>
                      <a:r>
                        <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rPr>
                        <a:t>/</a:t>
                      </a:r>
                      <a:r>
                        <a:rPr kumimoji="1" lang="ja-JP" altLang="en-US" sz="1100" kern="1200" spc="-120" baseline="0" dirty="0">
                          <a:solidFill>
                            <a:srgbClr val="4B4B4B"/>
                          </a:solidFill>
                          <a:latin typeface="Meiryo UI" panose="020B0604030504040204" pitchFamily="50" charset="-128"/>
                          <a:ea typeface="Meiryo UI" panose="020B0604030504040204" pitchFamily="50" charset="-128"/>
                          <a:cs typeface="+mn-cs"/>
                        </a:rPr>
                        <a:t>非機能要件に記載のサービスを利用できること。</a:t>
                      </a:r>
                      <a:endParaRPr kumimoji="1" lang="en-US" altLang="ja-JP" sz="11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24861280"/>
                  </a:ext>
                </a:extLst>
              </a:tr>
            </a:tbl>
          </a:graphicData>
        </a:graphic>
      </p:graphicFrame>
    </p:spTree>
    <p:extLst>
      <p:ext uri="{BB962C8B-B14F-4D97-AF65-F5344CB8AC3E}">
        <p14:creationId xmlns:p14="http://schemas.microsoft.com/office/powerpoint/2010/main" val="1661156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3E902F-4533-41A7-BBCF-34C224A76A7C}"/>
            </a:ext>
          </a:extLst>
        </p:cNvPr>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2F26AE0B-9833-6FCE-8203-D590975F9C92}"/>
              </a:ext>
            </a:extLst>
          </p:cNvPr>
          <p:cNvSpPr/>
          <p:nvPr/>
        </p:nvSpPr>
        <p:spPr>
          <a:xfrm>
            <a:off x="1343471" y="1412776"/>
            <a:ext cx="10584000" cy="5328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ご提案の実証計画書案（別紙</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参照）の要件概要について、削除や追記を協議したい事項があれば教えてください。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タイトル 4">
            <a:extLst>
              <a:ext uri="{FF2B5EF4-FFF2-40B4-BE49-F238E27FC236}">
                <a16:creationId xmlns:a16="http://schemas.microsoft.com/office/drawing/2014/main" id="{B17704BC-42F5-0B8E-68EF-1A44FD15B650}"/>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4】</a:t>
            </a:r>
            <a:r>
              <a:rPr lang="ja-JP" altLang="en-US" sz="2800" b="1" dirty="0">
                <a:solidFill>
                  <a:srgbClr val="4B4B4B"/>
                </a:solidFill>
                <a:latin typeface="Meiryo UI" panose="020B0604030504040204" pitchFamily="50" charset="-128"/>
                <a:ea typeface="Meiryo UI" panose="020B0604030504040204" pitchFamily="50" charset="-128"/>
              </a:rPr>
              <a:t>実証要件案確認事項④</a:t>
            </a:r>
            <a:r>
              <a:rPr lang="en-US" altLang="ja-JP" sz="2800" b="1" dirty="0">
                <a:solidFill>
                  <a:srgbClr val="4B4B4B"/>
                </a:solidFill>
                <a:latin typeface="Meiryo UI" panose="020B0604030504040204" pitchFamily="50" charset="-128"/>
                <a:ea typeface="Meiryo UI" panose="020B0604030504040204" pitchFamily="50" charset="-128"/>
              </a:rPr>
              <a:t>‐1</a:t>
            </a:r>
            <a:endParaRPr lang="ja-JP" altLang="en-US" sz="2800" dirty="0"/>
          </a:p>
        </p:txBody>
      </p:sp>
      <p:sp>
        <p:nvSpPr>
          <p:cNvPr id="6" name="正方形/長方形 5">
            <a:extLst>
              <a:ext uri="{FF2B5EF4-FFF2-40B4-BE49-F238E27FC236}">
                <a16:creationId xmlns:a16="http://schemas.microsoft.com/office/drawing/2014/main" id="{6E397AAD-5D9D-149B-F150-7F183B90CDBD}"/>
              </a:ext>
            </a:extLst>
          </p:cNvPr>
          <p:cNvSpPr/>
          <p:nvPr/>
        </p:nvSpPr>
        <p:spPr>
          <a:xfrm>
            <a:off x="1343472" y="908720"/>
            <a:ext cx="10584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600" b="1" spc="-150" dirty="0">
                <a:solidFill>
                  <a:srgbClr val="4B4B4B"/>
                </a:solidFill>
                <a:latin typeface="Meiryo UI" panose="020B0604030504040204" pitchFamily="50" charset="-128"/>
                <a:ea typeface="Meiryo UI" panose="020B0604030504040204" pitchFamily="50" charset="-128"/>
              </a:rPr>
              <a:t>措置入院に係る指定医選定・入院先調整、情報管理業務</a:t>
            </a:r>
            <a:endParaRPr kumimoji="0" lang="en-US" altLang="ja-JP" sz="1600" b="1" dirty="0">
              <a:solidFill>
                <a:srgbClr val="4B4B4B"/>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968C52A6-5B78-86C7-C2C4-4E03390D86C0}"/>
              </a:ext>
            </a:extLst>
          </p:cNvPr>
          <p:cNvSpPr/>
          <p:nvPr/>
        </p:nvSpPr>
        <p:spPr>
          <a:xfrm>
            <a:off x="119336" y="908768"/>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実証事業名</a:t>
            </a:r>
          </a:p>
        </p:txBody>
      </p:sp>
      <p:sp>
        <p:nvSpPr>
          <p:cNvPr id="9" name="正方形/長方形 8">
            <a:extLst>
              <a:ext uri="{FF2B5EF4-FFF2-40B4-BE49-F238E27FC236}">
                <a16:creationId xmlns:a16="http://schemas.microsoft.com/office/drawing/2014/main" id="{B956D0D8-8A8A-5A8E-AF06-241C32A45058}"/>
              </a:ext>
            </a:extLst>
          </p:cNvPr>
          <p:cNvSpPr/>
          <p:nvPr/>
        </p:nvSpPr>
        <p:spPr>
          <a:xfrm>
            <a:off x="119336" y="1412822"/>
            <a:ext cx="1224000" cy="5328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要件概要</a:t>
            </a:r>
            <a:endParaRPr lang="en-US" altLang="ja-JP" sz="1354" b="1" dirty="0">
              <a:latin typeface="Meiryo UI" panose="020B0604030504040204" pitchFamily="50" charset="-128"/>
              <a:ea typeface="Meiryo UI" panose="020B0604030504040204" pitchFamily="50" charset="-128"/>
            </a:endParaRPr>
          </a:p>
          <a:p>
            <a:pPr algn="ctr"/>
            <a:r>
              <a:rPr lang="ja-JP" altLang="en-US" sz="1354" b="1" dirty="0">
                <a:latin typeface="Meiryo UI" panose="020B0604030504040204" pitchFamily="50" charset="-128"/>
                <a:ea typeface="Meiryo UI" panose="020B0604030504040204" pitchFamily="50" charset="-128"/>
              </a:rPr>
              <a:t>チェック表</a:t>
            </a:r>
          </a:p>
        </p:txBody>
      </p:sp>
      <p:sp>
        <p:nvSpPr>
          <p:cNvPr id="10" name="正方形/長方形 9">
            <a:extLst>
              <a:ext uri="{FF2B5EF4-FFF2-40B4-BE49-F238E27FC236}">
                <a16:creationId xmlns:a16="http://schemas.microsoft.com/office/drawing/2014/main" id="{78DB600F-8A26-B971-CAD9-1B6A417E5CAF}"/>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11" name="正方形/長方形 10">
            <a:extLst>
              <a:ext uri="{FF2B5EF4-FFF2-40B4-BE49-F238E27FC236}">
                <a16:creationId xmlns:a16="http://schemas.microsoft.com/office/drawing/2014/main" id="{B1B738B4-E533-638B-32FA-D118562CC609}"/>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Rectangle 1">
            <a:extLst>
              <a:ext uri="{FF2B5EF4-FFF2-40B4-BE49-F238E27FC236}">
                <a16:creationId xmlns:a16="http://schemas.microsoft.com/office/drawing/2014/main" id="{4F997ECD-6DC9-7AD2-DDBA-662F8CA521AC}"/>
              </a:ext>
            </a:extLst>
          </p:cNvPr>
          <p:cNvSpPr>
            <a:spLocks noChangeArrowheads="1"/>
          </p:cNvSpPr>
          <p:nvPr/>
        </p:nvSpPr>
        <p:spPr bwMode="auto">
          <a:xfrm>
            <a:off x="1487488" y="6402322"/>
            <a:ext cx="10296000" cy="322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2542" tIns="56271" rIns="112542" bIns="56271" numCol="1" anchor="ctr" anchorCtr="0" compatLnSpc="1">
            <a:prstTxWarp prst="textNoShape">
              <a:avLst/>
            </a:prstTxWarp>
            <a:spAutoFit/>
          </a:bodyPr>
          <a:lstStyle/>
          <a:p>
            <a:pPr defTabSz="1125437"/>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注　</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協議したい内容の欄が</a:t>
            </a:r>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不足</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（要件追記の協議）</a:t>
            </a:r>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する場合は、適宜行を増やして</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ください。</a:t>
            </a:r>
            <a:endParaRPr kumimoji="0" lang="ja-JP" altLang="ja-JP" sz="2215" b="1" dirty="0">
              <a:solidFill>
                <a:srgbClr val="4B4B4B"/>
              </a:solidFill>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ABB9D735-51BB-3A39-B456-34860A1DB458}"/>
              </a:ext>
            </a:extLst>
          </p:cNvPr>
          <p:cNvGraphicFramePr>
            <a:graphicFrameLocks noGrp="1"/>
          </p:cNvGraphicFramePr>
          <p:nvPr>
            <p:extLst>
              <p:ext uri="{D42A27DB-BD31-4B8C-83A1-F6EECF244321}">
                <p14:modId xmlns:p14="http://schemas.microsoft.com/office/powerpoint/2010/main" val="3229490147"/>
              </p:ext>
            </p:extLst>
          </p:nvPr>
        </p:nvGraphicFramePr>
        <p:xfrm>
          <a:off x="1415480" y="1680153"/>
          <a:ext cx="10440000" cy="4615304"/>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3514243316"/>
                    </a:ext>
                  </a:extLst>
                </a:gridCol>
                <a:gridCol w="504000">
                  <a:extLst>
                    <a:ext uri="{9D8B030D-6E8A-4147-A177-3AD203B41FA5}">
                      <a16:colId xmlns:a16="http://schemas.microsoft.com/office/drawing/2014/main" val="2893714693"/>
                    </a:ext>
                  </a:extLst>
                </a:gridCol>
                <a:gridCol w="5040000">
                  <a:extLst>
                    <a:ext uri="{9D8B030D-6E8A-4147-A177-3AD203B41FA5}">
                      <a16:colId xmlns:a16="http://schemas.microsoft.com/office/drawing/2014/main" val="1335018896"/>
                    </a:ext>
                  </a:extLst>
                </a:gridCol>
                <a:gridCol w="4464000">
                  <a:extLst>
                    <a:ext uri="{9D8B030D-6E8A-4147-A177-3AD203B41FA5}">
                      <a16:colId xmlns:a16="http://schemas.microsoft.com/office/drawing/2014/main" val="2288676133"/>
                    </a:ext>
                  </a:extLst>
                </a:gridCol>
              </a:tblGrid>
              <a:tr h="288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機能分類</a:t>
                      </a: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ctr" defTabSz="562718"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要件仕様案</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協議したい内容</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501618">
                <a:tc rowSpan="11">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機能</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要件</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6">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ファイル</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共有</a:t>
                      </a:r>
                      <a:endParaRPr kumimoji="1" lang="en-US" altLang="ja-JP"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他システム等で管理する帳票（措置入院対象者の相談記録等）をクラウド等の環境で保存・管理できるようにすること。</a:t>
                      </a:r>
                      <a:br>
                        <a:rPr lang="en-US" altLang="ja-JP" sz="1000" dirty="0">
                          <a:solidFill>
                            <a:srgbClr val="4B4B4B"/>
                          </a:solidFill>
                          <a:latin typeface="Meiryo UI" panose="020B0604030504040204" pitchFamily="50" charset="-128"/>
                          <a:ea typeface="Meiryo UI" panose="020B0604030504040204" pitchFamily="50" charset="-128"/>
                        </a:rPr>
                      </a:br>
                      <a:r>
                        <a:rPr lang="ja-JP" altLang="en-US" sz="1000" dirty="0">
                          <a:solidFill>
                            <a:srgbClr val="4B4B4B"/>
                          </a:solidFill>
                          <a:latin typeface="Meiryo UI" panose="020B0604030504040204" pitchFamily="50" charset="-128"/>
                          <a:ea typeface="Meiryo UI" panose="020B0604030504040204" pitchFamily="50" charset="-128"/>
                        </a:rPr>
                        <a:t>（</a:t>
                      </a:r>
                      <a:r>
                        <a:rPr lang="en-US" altLang="ja-JP" sz="1000" dirty="0">
                          <a:solidFill>
                            <a:srgbClr val="4B4B4B"/>
                          </a:solidFill>
                          <a:latin typeface="Meiryo UI" panose="020B0604030504040204" pitchFamily="50" charset="-128"/>
                          <a:ea typeface="Meiryo UI" panose="020B0604030504040204" pitchFamily="50" charset="-128"/>
                        </a:rPr>
                        <a:t>Word</a:t>
                      </a:r>
                      <a:r>
                        <a:rPr lang="ja-JP" altLang="en-US" sz="1000" dirty="0">
                          <a:solidFill>
                            <a:srgbClr val="4B4B4B"/>
                          </a:solidFill>
                          <a:latin typeface="Meiryo UI" panose="020B0604030504040204" pitchFamily="50" charset="-128"/>
                          <a:ea typeface="Meiryo UI" panose="020B0604030504040204" pitchFamily="50" charset="-128"/>
                        </a:rPr>
                        <a:t>、</a:t>
                      </a:r>
                      <a:r>
                        <a:rPr lang="en-US" altLang="ja-JP" sz="1000" dirty="0">
                          <a:solidFill>
                            <a:srgbClr val="4B4B4B"/>
                          </a:solidFill>
                          <a:latin typeface="Meiryo UI" panose="020B0604030504040204" pitchFamily="50" charset="-128"/>
                          <a:ea typeface="Meiryo UI" panose="020B0604030504040204" pitchFamily="50" charset="-128"/>
                        </a:rPr>
                        <a:t>Excel</a:t>
                      </a:r>
                      <a:r>
                        <a:rPr lang="ja-JP" altLang="en-US" sz="1000" dirty="0">
                          <a:solidFill>
                            <a:srgbClr val="4B4B4B"/>
                          </a:solidFill>
                          <a:latin typeface="Meiryo UI" panose="020B0604030504040204" pitchFamily="50" charset="-128"/>
                          <a:ea typeface="Meiryo UI" panose="020B0604030504040204" pitchFamily="50" charset="-128"/>
                        </a:rPr>
                        <a:t>、</a:t>
                      </a:r>
                      <a:r>
                        <a:rPr lang="en-US" altLang="ja-JP" sz="1000" dirty="0">
                          <a:solidFill>
                            <a:srgbClr val="4B4B4B"/>
                          </a:solidFill>
                          <a:latin typeface="Meiryo UI" panose="020B0604030504040204" pitchFamily="50" charset="-128"/>
                          <a:ea typeface="Meiryo UI" panose="020B0604030504040204" pitchFamily="50" charset="-128"/>
                        </a:rPr>
                        <a:t>PDF</a:t>
                      </a:r>
                      <a:r>
                        <a:rPr lang="ja-JP" altLang="en-US" sz="1000" dirty="0">
                          <a:solidFill>
                            <a:srgbClr val="4B4B4B"/>
                          </a:solidFill>
                          <a:latin typeface="Meiryo UI" panose="020B0604030504040204" pitchFamily="50" charset="-128"/>
                          <a:ea typeface="Meiryo UI" panose="020B0604030504040204" pitchFamily="50" charset="-128"/>
                        </a:rPr>
                        <a:t>データの取り込みができること。）</a:t>
                      </a:r>
                      <a:endParaRPr lang="en-US" altLang="ja-JP" sz="10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97336147"/>
                  </a:ext>
                </a:extLst>
              </a:tr>
              <a:tr h="354346">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措置入院対象者等データ（機微な個人情報を含む）の変更やファイルの追加・削除をした際に、リアルタイムで同期される機能を有していること。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25893569"/>
                  </a:ext>
                </a:extLst>
              </a:tr>
              <a:tr h="35434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データベース上で管理するファイル（措置入院対象者データ）を全保健所から閲覧できることとし、簡易に選択・変更できること。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23547834"/>
                  </a:ext>
                </a:extLst>
              </a:tr>
              <a:tr h="354346">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データベース上で管理するファイル（措置入院対象者データ）の閲覧・編集等作業のアクセス権限を簡易に設定できること。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050937"/>
                  </a:ext>
                </a:extLst>
              </a:tr>
              <a:tr h="354346">
                <a:tc vMerge="1">
                  <a:txBody>
                    <a:bodyPr/>
                    <a:lstStyle/>
                    <a:p>
                      <a:endParaRPr kumimoji="1" lang="ja-JP" altLang="en-US"/>
                    </a:p>
                  </a:txBody>
                  <a:tcPr/>
                </a:tc>
                <a:tc vMerge="1">
                  <a:txBody>
                    <a:bodyPr/>
                    <a:lstStyle/>
                    <a:p>
                      <a:pPr algn="ctr">
                        <a:lnSpc>
                          <a:spcPts val="1440"/>
                        </a:lnSpc>
                      </a:pPr>
                      <a:endParaRPr kumimoji="1" lang="en-US" altLang="ja-JP" sz="1100" dirty="0">
                        <a:solidFill>
                          <a:srgbClr val="C00000"/>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ファイル上で、アクセス権限のあるユーザのコメントを表示でき、関係者間でコミュニケーションが取れる機能を有すること。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40454935"/>
                  </a:ext>
                </a:extLst>
              </a:tr>
              <a:tr h="288726">
                <a:tc vMerge="1">
                  <a:txBody>
                    <a:bodyPr/>
                    <a:lstStyle/>
                    <a:p>
                      <a:endParaRPr kumimoji="1" lang="ja-JP" altLang="en-US"/>
                    </a:p>
                  </a:txBody>
                  <a:tcPr/>
                </a:tc>
                <a:tc vMerge="1">
                  <a:txBody>
                    <a:bodyPr/>
                    <a:lstStyle/>
                    <a:p>
                      <a:pPr algn="ctr">
                        <a:lnSpc>
                          <a:spcPts val="1440"/>
                        </a:lnSpc>
                      </a:pPr>
                      <a:endParaRPr kumimoji="1" lang="en-US" altLang="ja-JP" sz="1100" dirty="0">
                        <a:solidFill>
                          <a:srgbClr val="C00000"/>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ファイルのアップデート、コメント付記などした際に、指定するユーザに通知できること。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3068077"/>
                  </a:ext>
                </a:extLst>
              </a:tr>
              <a:tr h="288726">
                <a:tc vMerge="1">
                  <a:txBody>
                    <a:bodyPr/>
                    <a:lstStyle/>
                    <a:p>
                      <a:pPr algn="ctr">
                        <a:lnSpc>
                          <a:spcPts val="1440"/>
                        </a:lnSpc>
                      </a:pPr>
                      <a:endParaRPr kumimoji="1" lang="en-US" altLang="ja-JP" sz="1200" dirty="0">
                        <a:latin typeface="Meiryo UI" panose="020B0604030504040204" pitchFamily="50" charset="-128"/>
                        <a:ea typeface="Meiryo UI" panose="020B0604030504040204" pitchFamily="50" charset="-128"/>
                      </a:endParaRPr>
                    </a:p>
                  </a:txBody>
                  <a:tcPr vert="eaVert">
                    <a:lnT w="6350" cap="flat" cmpd="sng" algn="ctr">
                      <a:solidFill>
                        <a:schemeClr val="bg1">
                          <a:lumMod val="50000"/>
                        </a:schemeClr>
                      </a:solidFill>
                      <a:prstDash val="solid"/>
                      <a:round/>
                      <a:headEnd type="none" w="med" len="med"/>
                      <a:tailEnd type="none" w="med" len="med"/>
                    </a:lnT>
                  </a:tcPr>
                </a:tc>
                <a:tc rowSpan="5">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ファイル</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管理</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措置入院対象者情報のファイルを管理できること。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91820660"/>
                  </a:ext>
                </a:extLst>
              </a:tr>
              <a:tr h="2887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データベース内のファイルを迅速かつ正確に検索できること。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6584388"/>
                  </a:ext>
                </a:extLst>
              </a:tr>
              <a:tr h="35434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措置入院対象者データ（機微な個人情報を含む）に関し、表形式の画面で、過去の相談記録や措置入院時の対応記録と紐づけを行い、情報管理ができること。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72953817"/>
                  </a:ext>
                </a:extLst>
              </a:tr>
              <a:tr h="288726">
                <a:tc vMerge="1">
                  <a:txBody>
                    <a:bodyPr/>
                    <a:lstStyle/>
                    <a:p>
                      <a:endParaRPr kumimoji="1" lang="ja-JP" altLang="en-US"/>
                    </a:p>
                  </a:txBody>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ユーザ側で、措置入院対象者ごとに、年月日や地域等のフォルダを作成・更新ができること。</a:t>
                      </a:r>
                      <a:endParaRPr lang="en-US" altLang="ja-JP" sz="10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4395273"/>
                  </a:ext>
                </a:extLst>
              </a:tr>
              <a:tr h="35434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endParaRPr dirty="0"/>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複数ユーザーがファイル管理するデータベースのフォルダを作成・変更等、同時作業が可能であること。</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solidFill>
                          <a:srgbClr val="4B4B4B"/>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51716045"/>
                  </a:ext>
                </a:extLst>
              </a:tr>
            </a:tbl>
          </a:graphicData>
        </a:graphic>
      </p:graphicFrame>
    </p:spTree>
    <p:extLst>
      <p:ext uri="{BB962C8B-B14F-4D97-AF65-F5344CB8AC3E}">
        <p14:creationId xmlns:p14="http://schemas.microsoft.com/office/powerpoint/2010/main" val="4248930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308C9-6F1B-6903-2A9D-13FF81EC4C19}"/>
            </a:ext>
          </a:extLst>
        </p:cNvPr>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44D74B56-C436-8E84-DEF4-CAC03C361C6B}"/>
              </a:ext>
            </a:extLst>
          </p:cNvPr>
          <p:cNvSpPr/>
          <p:nvPr/>
        </p:nvSpPr>
        <p:spPr>
          <a:xfrm>
            <a:off x="1343472" y="908720"/>
            <a:ext cx="10584000" cy="5832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ご提案の実証計画書案（別紙</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参照）の要件概要について、削除や追記を協議したい事項があれば教えてください。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タイトル 4">
            <a:extLst>
              <a:ext uri="{FF2B5EF4-FFF2-40B4-BE49-F238E27FC236}">
                <a16:creationId xmlns:a16="http://schemas.microsoft.com/office/drawing/2014/main" id="{691620E6-025B-7EB6-1DEC-39D7BBAEFD02}"/>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4】</a:t>
            </a:r>
            <a:r>
              <a:rPr lang="ja-JP" altLang="en-US" sz="2800" b="1" dirty="0">
                <a:solidFill>
                  <a:srgbClr val="4B4B4B"/>
                </a:solidFill>
                <a:latin typeface="Meiryo UI" panose="020B0604030504040204" pitchFamily="50" charset="-128"/>
                <a:ea typeface="Meiryo UI" panose="020B0604030504040204" pitchFamily="50" charset="-128"/>
              </a:rPr>
              <a:t>実証要件案確認事項④</a:t>
            </a:r>
            <a:r>
              <a:rPr lang="en-US" altLang="ja-JP" sz="2800" b="1" dirty="0">
                <a:solidFill>
                  <a:srgbClr val="4B4B4B"/>
                </a:solidFill>
                <a:latin typeface="Meiryo UI" panose="020B0604030504040204" pitchFamily="50" charset="-128"/>
                <a:ea typeface="Meiryo UI" panose="020B0604030504040204" pitchFamily="50" charset="-128"/>
              </a:rPr>
              <a:t>‐2</a:t>
            </a:r>
            <a:endParaRPr lang="ja-JP" altLang="en-US" sz="2800" dirty="0"/>
          </a:p>
        </p:txBody>
      </p:sp>
      <p:sp>
        <p:nvSpPr>
          <p:cNvPr id="9" name="正方形/長方形 8">
            <a:extLst>
              <a:ext uri="{FF2B5EF4-FFF2-40B4-BE49-F238E27FC236}">
                <a16:creationId xmlns:a16="http://schemas.microsoft.com/office/drawing/2014/main" id="{88A804C4-375A-FE4D-9AF4-CFD0F7453B53}"/>
              </a:ext>
            </a:extLst>
          </p:cNvPr>
          <p:cNvSpPr/>
          <p:nvPr/>
        </p:nvSpPr>
        <p:spPr>
          <a:xfrm>
            <a:off x="119336" y="908720"/>
            <a:ext cx="1224000" cy="58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要件概要</a:t>
            </a:r>
            <a:endParaRPr lang="en-US" altLang="ja-JP" sz="1354" b="1" dirty="0">
              <a:latin typeface="Meiryo UI" panose="020B0604030504040204" pitchFamily="50" charset="-128"/>
              <a:ea typeface="Meiryo UI" panose="020B0604030504040204" pitchFamily="50" charset="-128"/>
            </a:endParaRPr>
          </a:p>
          <a:p>
            <a:pPr algn="ctr"/>
            <a:r>
              <a:rPr lang="ja-JP" altLang="en-US" sz="1354" b="1" dirty="0">
                <a:latin typeface="Meiryo UI" panose="020B0604030504040204" pitchFamily="50" charset="-128"/>
                <a:ea typeface="Meiryo UI" panose="020B0604030504040204" pitchFamily="50" charset="-128"/>
              </a:rPr>
              <a:t>チェック表</a:t>
            </a:r>
          </a:p>
        </p:txBody>
      </p:sp>
      <p:sp>
        <p:nvSpPr>
          <p:cNvPr id="10" name="正方形/長方形 9">
            <a:extLst>
              <a:ext uri="{FF2B5EF4-FFF2-40B4-BE49-F238E27FC236}">
                <a16:creationId xmlns:a16="http://schemas.microsoft.com/office/drawing/2014/main" id="{C5861E9E-75DC-1BF2-889F-00B3E906E834}"/>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11" name="正方形/長方形 10">
            <a:extLst>
              <a:ext uri="{FF2B5EF4-FFF2-40B4-BE49-F238E27FC236}">
                <a16:creationId xmlns:a16="http://schemas.microsoft.com/office/drawing/2014/main" id="{ED38E1D8-9A24-1BE2-F33C-D1125A4D3742}"/>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 name="表 1">
            <a:extLst>
              <a:ext uri="{FF2B5EF4-FFF2-40B4-BE49-F238E27FC236}">
                <a16:creationId xmlns:a16="http://schemas.microsoft.com/office/drawing/2014/main" id="{F2FECEBD-D74B-76D9-E73C-0ACC10537717}"/>
              </a:ext>
            </a:extLst>
          </p:cNvPr>
          <p:cNvGraphicFramePr>
            <a:graphicFrameLocks noGrp="1"/>
          </p:cNvGraphicFramePr>
          <p:nvPr>
            <p:extLst>
              <p:ext uri="{D42A27DB-BD31-4B8C-83A1-F6EECF244321}">
                <p14:modId xmlns:p14="http://schemas.microsoft.com/office/powerpoint/2010/main" val="2509347962"/>
              </p:ext>
            </p:extLst>
          </p:nvPr>
        </p:nvGraphicFramePr>
        <p:xfrm>
          <a:off x="1415481" y="1214813"/>
          <a:ext cx="10440000" cy="5438783"/>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3514243316"/>
                    </a:ext>
                  </a:extLst>
                </a:gridCol>
                <a:gridCol w="504000">
                  <a:extLst>
                    <a:ext uri="{9D8B030D-6E8A-4147-A177-3AD203B41FA5}">
                      <a16:colId xmlns:a16="http://schemas.microsoft.com/office/drawing/2014/main" val="2893714693"/>
                    </a:ext>
                  </a:extLst>
                </a:gridCol>
                <a:gridCol w="5040000">
                  <a:extLst>
                    <a:ext uri="{9D8B030D-6E8A-4147-A177-3AD203B41FA5}">
                      <a16:colId xmlns:a16="http://schemas.microsoft.com/office/drawing/2014/main" val="1335018896"/>
                    </a:ext>
                  </a:extLst>
                </a:gridCol>
                <a:gridCol w="4464000">
                  <a:extLst>
                    <a:ext uri="{9D8B030D-6E8A-4147-A177-3AD203B41FA5}">
                      <a16:colId xmlns:a16="http://schemas.microsoft.com/office/drawing/2014/main" val="549140546"/>
                    </a:ext>
                  </a:extLst>
                </a:gridCol>
              </a:tblGrid>
              <a:tr h="288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機能分類</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要件仕様案</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協議したい内容</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266363">
                <a:tc rowSpan="14">
                  <a:txBody>
                    <a:bodyPr/>
                    <a:lstStyle/>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非機能</a:t>
                      </a:r>
                      <a:endParaRPr kumimoji="1" lang="en-US" altLang="ja-JP" sz="9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rowSpan="4">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管理</a:t>
                      </a:r>
                      <a:endParaRPr kumimoji="1" lang="en-US" altLang="ja-JP" sz="9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000" spc="-120" baseline="0" dirty="0">
                          <a:solidFill>
                            <a:srgbClr val="4B4B4B"/>
                          </a:solidFill>
                          <a:latin typeface="Meiryo UI" panose="020B0604030504040204" pitchFamily="50" charset="-128"/>
                          <a:ea typeface="Meiryo UI" panose="020B0604030504040204" pitchFamily="50" charset="-128"/>
                        </a:rPr>
                        <a:t>簡易な方法で定期的に情報の最新化を図れること。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nSpc>
                          <a:spcPts val="1440"/>
                        </a:lnSpc>
                      </a:pPr>
                      <a:endParaRPr kumimoji="1" lang="ja-JP" altLang="en-US" sz="1100" spc="-120" baseline="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07223924"/>
                  </a:ext>
                </a:extLst>
              </a:tr>
              <a:tr h="451215">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県庁内の既存のシステムやデータベースとの簡易に連携が可能であること。（別途協議の上、連携範囲は決定予定）</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46466100"/>
                  </a:ext>
                </a:extLst>
              </a:tr>
              <a:tr h="451215">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spc="-120" baseline="0" dirty="0">
                          <a:solidFill>
                            <a:srgbClr val="4B4B4B"/>
                          </a:solidFill>
                          <a:latin typeface="Meiryo UI" panose="020B0604030504040204" pitchFamily="50" charset="-128"/>
                          <a:ea typeface="Meiryo UI" panose="020B0604030504040204" pitchFamily="50" charset="-128"/>
                        </a:rPr>
                        <a:t>管理システムはアプリケーションなどのインストールは不要で、対応ブラウザからアクセス、利用が可能であること。</a:t>
                      </a:r>
                      <a:r>
                        <a:rPr lang="ja-JP" altLang="en-US" sz="1000" dirty="0">
                          <a:solidFill>
                            <a:srgbClr val="4B4B4B"/>
                          </a:solidFill>
                          <a:latin typeface="Meiryo UI" panose="020B0604030504040204" pitchFamily="50" charset="-128"/>
                          <a:ea typeface="Meiryo UI" panose="020B0604030504040204" pitchFamily="50" charset="-128"/>
                        </a:rPr>
                        <a:t>（別途協議により詳細決定予定）</a:t>
                      </a:r>
                      <a:endParaRPr kumimoji="1" lang="ja-JP" altLang="en-US" sz="1000" spc="-120" baseline="0" dirty="0">
                        <a:solidFill>
                          <a:srgbClr val="4B4B4B"/>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ja-JP" altLang="en-US" sz="1100" spc="-120" baseline="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07576702"/>
                  </a:ext>
                </a:extLst>
              </a:tr>
              <a:tr h="266363">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nSpc>
                          <a:spcPts val="1440"/>
                        </a:lnSpc>
                      </a:pPr>
                      <a:r>
                        <a:rPr kumimoji="1" lang="ja-JP" altLang="en-US" sz="1000" spc="-120" baseline="0" dirty="0">
                          <a:solidFill>
                            <a:srgbClr val="4B4B4B"/>
                          </a:solidFill>
                          <a:latin typeface="Meiryo UI" panose="020B0604030504040204" pitchFamily="50" charset="-128"/>
                          <a:ea typeface="Meiryo UI" panose="020B0604030504040204" pitchFamily="50" charset="-128"/>
                        </a:rPr>
                        <a:t>指導監査とりまとめ、統計データは精度向上に寄与するデータ出力ができること。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nSpc>
                          <a:spcPts val="1440"/>
                        </a:lnSpc>
                      </a:pPr>
                      <a:endParaRPr kumimoji="1" lang="ja-JP" altLang="en-US" sz="1100" spc="-120" baseline="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36891668"/>
                  </a:ext>
                </a:extLst>
              </a:tr>
              <a:tr h="245859">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rowSpan="2">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ネット</a:t>
                      </a:r>
                      <a:endParaRPr kumimoji="1" lang="en-US" altLang="ja-JP" sz="900" dirty="0">
                        <a:solidFill>
                          <a:srgbClr val="4B4B4B"/>
                        </a:solidFill>
                        <a:latin typeface="Meiryo UI" panose="020B0604030504040204" pitchFamily="50" charset="-128"/>
                        <a:ea typeface="Meiryo UI" panose="020B0604030504040204" pitchFamily="50" charset="-128"/>
                      </a:endParaRPr>
                    </a:p>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ワーク</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LGWAN</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環境で動作、利用が可能なこと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10718297"/>
                  </a:ext>
                </a:extLst>
              </a:tr>
              <a:tr h="430711">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日本国の法律および締結された条約が適用される国内データセンターにおいてデータが保存され、日本国に裁判管轄権があること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3125958"/>
                  </a:ext>
                </a:extLst>
              </a:tr>
              <a:tr h="245859">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2">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セキュリティ</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algn="l" defTabSz="457200" rtl="0" eaLnBrk="1" latinLnBrk="0" hangingPunct="1">
                        <a:lnSpc>
                          <a:spcPts val="1440"/>
                        </a:lnSpc>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本県のセキュリティポリシーや</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ISO27001</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等に準拠した対応が実施されていること（詳細は別途協議を想定）</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l" defTabSz="457200" rtl="0" eaLnBrk="1" latinLnBrk="0" hangingPunct="1">
                        <a:lnSpc>
                          <a:spcPts val="1440"/>
                        </a:lnSpc>
                      </a:pPr>
                      <a:endPar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57197287"/>
                  </a:ext>
                </a:extLst>
              </a:tr>
              <a:tr h="245859">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通信経路は暗号化されること。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1479081"/>
                  </a:ext>
                </a:extLst>
              </a:tr>
              <a:tr h="430711">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6">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その他</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実証に際して、最低１名の技術者を有していること。（実証期間中における担当者の変更は両社の合意により可能とする）</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47127924"/>
                  </a:ext>
                </a:extLst>
              </a:tr>
              <a:tr h="430711">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契約期間中は、本県からの利用方法の照会等各種問合せに対応すること。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 </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メール受付については </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24 </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時間</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365</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日、対応時間については平日</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9</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時～</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17</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時を想定している。</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815689"/>
                  </a:ext>
                </a:extLst>
              </a:tr>
              <a:tr h="393784">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実証期間中にシステム調整やチューニング等が必要な場合、対応可能なこと。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14405200"/>
                  </a:ext>
                </a:extLst>
              </a:tr>
              <a:tr h="430711">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実証期間中に実施する想定の対象者情報ファイル（件数未定）を、今回実証において活用するデータベース等に簡易に移行させられること。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57724461"/>
                  </a:ext>
                </a:extLst>
              </a:tr>
              <a:tr h="430711">
                <a:tc vMerge="1">
                  <a:txBody>
                    <a:bodyPr/>
                    <a:lstStyle/>
                    <a:p>
                      <a:endParaRPr kumimoji="1" lang="ja-JP" altLang="en-US"/>
                    </a:p>
                  </a:txBody>
                  <a:tcPr/>
                </a:tc>
                <a:tc vMerge="1">
                  <a:txBody>
                    <a:bodyPr/>
                    <a:lstStyle/>
                    <a:p>
                      <a:endParaRPr kumimoji="1" lang="ja-JP" altLang="en-US"/>
                    </a:p>
                  </a:txBody>
                  <a:tcPr/>
                </a:tc>
                <a:tc>
                  <a:txBody>
                    <a:bodyPr/>
                    <a:lstStyle/>
                    <a:p>
                      <a:pPr marL="0" marR="0" lvl="1"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職員に対してシステム操作や管理機能のトレーニングを実施すること。また、併せて実証対象の機能についてマニュアルを提供すること。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1"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endPar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8302467"/>
                  </a:ext>
                </a:extLst>
              </a:tr>
              <a:tr h="430711">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実証期間及びその後の本番稼働において、ユーザー（</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ID</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数など未定）が機能要件</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非機能要件に記載のサービスを利用できること。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24861280"/>
                  </a:ext>
                </a:extLst>
              </a:tr>
            </a:tbl>
          </a:graphicData>
        </a:graphic>
      </p:graphicFrame>
    </p:spTree>
    <p:extLst>
      <p:ext uri="{BB962C8B-B14F-4D97-AF65-F5344CB8AC3E}">
        <p14:creationId xmlns:p14="http://schemas.microsoft.com/office/powerpoint/2010/main" val="1762759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B04AAD-9BAD-9DCB-1488-ECF3FC4A6688}"/>
            </a:ext>
          </a:extLst>
        </p:cNvPr>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BBE85FD6-FAD6-98DE-F0AD-A97EE7FB5AFF}"/>
              </a:ext>
            </a:extLst>
          </p:cNvPr>
          <p:cNvSpPr/>
          <p:nvPr/>
        </p:nvSpPr>
        <p:spPr>
          <a:xfrm>
            <a:off x="1343471" y="1412776"/>
            <a:ext cx="10584000" cy="5328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ご提案の実証計画書案（別紙</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参照）の要件概要について、削除や追記を協議したい事項があれば教えてください。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タイトル 4">
            <a:extLst>
              <a:ext uri="{FF2B5EF4-FFF2-40B4-BE49-F238E27FC236}">
                <a16:creationId xmlns:a16="http://schemas.microsoft.com/office/drawing/2014/main" id="{322128D7-2E29-C3FE-72A2-37B209D78CE5}"/>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4】</a:t>
            </a:r>
            <a:r>
              <a:rPr lang="ja-JP" altLang="en-US" sz="2800" b="1" dirty="0">
                <a:solidFill>
                  <a:srgbClr val="4B4B4B"/>
                </a:solidFill>
                <a:latin typeface="Meiryo UI" panose="020B0604030504040204" pitchFamily="50" charset="-128"/>
                <a:ea typeface="Meiryo UI" panose="020B0604030504040204" pitchFamily="50" charset="-128"/>
              </a:rPr>
              <a:t>実証要件案確認事項⑤</a:t>
            </a:r>
            <a:r>
              <a:rPr lang="en-US" altLang="ja-JP" sz="2800" b="1" dirty="0">
                <a:solidFill>
                  <a:srgbClr val="4B4B4B"/>
                </a:solidFill>
                <a:latin typeface="Meiryo UI" panose="020B0604030504040204" pitchFamily="50" charset="-128"/>
                <a:ea typeface="Meiryo UI" panose="020B0604030504040204" pitchFamily="50" charset="-128"/>
              </a:rPr>
              <a:t>‐1</a:t>
            </a:r>
            <a:endParaRPr lang="ja-JP" altLang="en-US" dirty="0"/>
          </a:p>
        </p:txBody>
      </p:sp>
      <p:sp>
        <p:nvSpPr>
          <p:cNvPr id="6" name="正方形/長方形 5">
            <a:extLst>
              <a:ext uri="{FF2B5EF4-FFF2-40B4-BE49-F238E27FC236}">
                <a16:creationId xmlns:a16="http://schemas.microsoft.com/office/drawing/2014/main" id="{B618C551-6E90-0271-65E0-16DD8A956B54}"/>
              </a:ext>
            </a:extLst>
          </p:cNvPr>
          <p:cNvSpPr/>
          <p:nvPr/>
        </p:nvSpPr>
        <p:spPr>
          <a:xfrm>
            <a:off x="1343472" y="908720"/>
            <a:ext cx="10584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600" b="1" spc="-120" dirty="0">
                <a:solidFill>
                  <a:srgbClr val="4B4B4B"/>
                </a:solidFill>
                <a:latin typeface="Meiryo UI" panose="020B0604030504040204" pitchFamily="50" charset="-128"/>
                <a:ea typeface="Meiryo UI" panose="020B0604030504040204" pitchFamily="50" charset="-128"/>
              </a:rPr>
              <a:t>農薬管理指導士新規認定、更新研修管理業務</a:t>
            </a:r>
            <a:endParaRPr kumimoji="0" lang="en-US" altLang="ja-JP" sz="1600" b="1" dirty="0">
              <a:solidFill>
                <a:srgbClr val="4B4B4B"/>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529EBCEC-00D7-C501-BB15-105DC8965051}"/>
              </a:ext>
            </a:extLst>
          </p:cNvPr>
          <p:cNvSpPr/>
          <p:nvPr/>
        </p:nvSpPr>
        <p:spPr>
          <a:xfrm>
            <a:off x="119336" y="908768"/>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実証事業名</a:t>
            </a:r>
          </a:p>
        </p:txBody>
      </p:sp>
      <p:sp>
        <p:nvSpPr>
          <p:cNvPr id="9" name="正方形/長方形 8">
            <a:extLst>
              <a:ext uri="{FF2B5EF4-FFF2-40B4-BE49-F238E27FC236}">
                <a16:creationId xmlns:a16="http://schemas.microsoft.com/office/drawing/2014/main" id="{01523138-A6A0-3F9C-8DD0-E1B52DB3AB55}"/>
              </a:ext>
            </a:extLst>
          </p:cNvPr>
          <p:cNvSpPr/>
          <p:nvPr/>
        </p:nvSpPr>
        <p:spPr>
          <a:xfrm>
            <a:off x="119336" y="1412822"/>
            <a:ext cx="1224000" cy="5328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要件概要</a:t>
            </a:r>
            <a:endParaRPr lang="en-US" altLang="ja-JP" sz="1354" b="1" dirty="0">
              <a:latin typeface="Meiryo UI" panose="020B0604030504040204" pitchFamily="50" charset="-128"/>
              <a:ea typeface="Meiryo UI" panose="020B0604030504040204" pitchFamily="50" charset="-128"/>
            </a:endParaRPr>
          </a:p>
          <a:p>
            <a:pPr algn="ctr"/>
            <a:r>
              <a:rPr lang="ja-JP" altLang="en-US" sz="1354" b="1" dirty="0">
                <a:latin typeface="Meiryo UI" panose="020B0604030504040204" pitchFamily="50" charset="-128"/>
                <a:ea typeface="Meiryo UI" panose="020B0604030504040204" pitchFamily="50" charset="-128"/>
              </a:rPr>
              <a:t>チェック表</a:t>
            </a:r>
          </a:p>
        </p:txBody>
      </p:sp>
      <p:sp>
        <p:nvSpPr>
          <p:cNvPr id="10" name="正方形/長方形 9">
            <a:extLst>
              <a:ext uri="{FF2B5EF4-FFF2-40B4-BE49-F238E27FC236}">
                <a16:creationId xmlns:a16="http://schemas.microsoft.com/office/drawing/2014/main" id="{F5EECA88-0D21-C4EE-B1EF-55D4E1BD2561}"/>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11" name="正方形/長方形 10">
            <a:extLst>
              <a:ext uri="{FF2B5EF4-FFF2-40B4-BE49-F238E27FC236}">
                <a16:creationId xmlns:a16="http://schemas.microsoft.com/office/drawing/2014/main" id="{10E11E73-64F7-DF59-B7A0-7F1740D6C3A6}"/>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Rectangle 1">
            <a:extLst>
              <a:ext uri="{FF2B5EF4-FFF2-40B4-BE49-F238E27FC236}">
                <a16:creationId xmlns:a16="http://schemas.microsoft.com/office/drawing/2014/main" id="{D49FD1E0-1B43-4D76-04D4-1CC732A8DFBD}"/>
              </a:ext>
            </a:extLst>
          </p:cNvPr>
          <p:cNvSpPr>
            <a:spLocks noChangeArrowheads="1"/>
          </p:cNvSpPr>
          <p:nvPr/>
        </p:nvSpPr>
        <p:spPr bwMode="auto">
          <a:xfrm>
            <a:off x="1487488" y="6402322"/>
            <a:ext cx="10296000" cy="322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2542" tIns="56271" rIns="112542" bIns="56271" numCol="1" anchor="ctr" anchorCtr="0" compatLnSpc="1">
            <a:prstTxWarp prst="textNoShape">
              <a:avLst/>
            </a:prstTxWarp>
            <a:spAutoFit/>
          </a:bodyPr>
          <a:lstStyle/>
          <a:p>
            <a:pPr defTabSz="1125437"/>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注　</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協議したい内容の欄が</a:t>
            </a:r>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不足</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（要件追記の協議）</a:t>
            </a:r>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する場合は、適宜行を増やして</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ください。</a:t>
            </a:r>
            <a:endParaRPr kumimoji="0" lang="ja-JP" altLang="ja-JP" sz="2215" b="1" dirty="0">
              <a:solidFill>
                <a:srgbClr val="4B4B4B"/>
              </a:solidFill>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5FF442A7-496F-9ACB-72E2-B311BBE51D1E}"/>
              </a:ext>
            </a:extLst>
          </p:cNvPr>
          <p:cNvGraphicFramePr>
            <a:graphicFrameLocks noGrp="1"/>
          </p:cNvGraphicFramePr>
          <p:nvPr>
            <p:extLst>
              <p:ext uri="{D42A27DB-BD31-4B8C-83A1-F6EECF244321}">
                <p14:modId xmlns:p14="http://schemas.microsoft.com/office/powerpoint/2010/main" val="4232841856"/>
              </p:ext>
            </p:extLst>
          </p:nvPr>
        </p:nvGraphicFramePr>
        <p:xfrm>
          <a:off x="1415480" y="1724168"/>
          <a:ext cx="10440000" cy="3992814"/>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3514243316"/>
                    </a:ext>
                  </a:extLst>
                </a:gridCol>
                <a:gridCol w="504000">
                  <a:extLst>
                    <a:ext uri="{9D8B030D-6E8A-4147-A177-3AD203B41FA5}">
                      <a16:colId xmlns:a16="http://schemas.microsoft.com/office/drawing/2014/main" val="2893714693"/>
                    </a:ext>
                  </a:extLst>
                </a:gridCol>
                <a:gridCol w="5040000">
                  <a:extLst>
                    <a:ext uri="{9D8B030D-6E8A-4147-A177-3AD203B41FA5}">
                      <a16:colId xmlns:a16="http://schemas.microsoft.com/office/drawing/2014/main" val="1335018896"/>
                    </a:ext>
                  </a:extLst>
                </a:gridCol>
                <a:gridCol w="4464000">
                  <a:extLst>
                    <a:ext uri="{9D8B030D-6E8A-4147-A177-3AD203B41FA5}">
                      <a16:colId xmlns:a16="http://schemas.microsoft.com/office/drawing/2014/main" val="301036904"/>
                    </a:ext>
                  </a:extLst>
                </a:gridCol>
              </a:tblGrid>
              <a:tr h="221412">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機能分類</a:t>
                      </a: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ctr" defTabSz="562718"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要件仕様案</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協議したい内容</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477858">
                <a:tc rowSpan="8">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機能</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要件</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データ</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連携</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オンライン申請ﾂｰﾙで管理する情報（農薬管理指導士に係る研修申請書）を取込みできること。（</a:t>
                      </a:r>
                      <a:r>
                        <a:rPr lang="en-US" altLang="ja-JP" sz="1000" dirty="0">
                          <a:solidFill>
                            <a:srgbClr val="4B4B4B"/>
                          </a:solidFill>
                          <a:latin typeface="Meiryo UI" panose="020B0604030504040204" pitchFamily="50" charset="-128"/>
                          <a:ea typeface="Meiryo UI" panose="020B0604030504040204" pitchFamily="50" charset="-128"/>
                        </a:rPr>
                        <a:t>API</a:t>
                      </a:r>
                      <a:r>
                        <a:rPr lang="ja-JP" altLang="en-US" sz="1000" dirty="0">
                          <a:solidFill>
                            <a:srgbClr val="4B4B4B"/>
                          </a:solidFill>
                          <a:latin typeface="Meiryo UI" panose="020B0604030504040204" pitchFamily="50" charset="-128"/>
                          <a:ea typeface="Meiryo UI" panose="020B0604030504040204" pitchFamily="50" charset="-128"/>
                        </a:rPr>
                        <a:t>による自動連係も可）</a:t>
                      </a:r>
                      <a:endParaRPr lang="en-US" altLang="ja-JP" sz="10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100" dirty="0">
                        <a:solidFill>
                          <a:srgbClr val="C0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36987762"/>
                  </a:ext>
                </a:extLst>
              </a:tr>
              <a:tr h="477858">
                <a:tc vMerge="1">
                  <a:txBody>
                    <a:bodyPr/>
                    <a:lstStyle/>
                    <a:p>
                      <a:endParaRPr dirty="0"/>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2">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台帳</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管理</a:t>
                      </a:r>
                      <a:endParaRPr kumimoji="1" lang="en-US" altLang="ja-JP"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b="0" dirty="0">
                          <a:solidFill>
                            <a:srgbClr val="4B4B4B"/>
                          </a:solidFill>
                          <a:latin typeface="Meiryo UI" panose="020B0604030504040204" pitchFamily="50" charset="-128"/>
                          <a:ea typeface="Meiryo UI" panose="020B0604030504040204" pitchFamily="50" charset="-128"/>
                        </a:rPr>
                        <a:t>各農薬管理指導士の研修受講状況を表形式の画面で一覧化し、閲覧できること。（一覧情報として管理するカラム項目：指導士名、研修受講履歴、結果等を想定しているが、詳細は原課と要調整）</a:t>
                      </a:r>
                      <a:endParaRPr lang="en-US" altLang="ja-JP" sz="10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1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97336147"/>
                  </a:ext>
                </a:extLst>
              </a:tr>
              <a:tr h="477858">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T w="9525" cap="flat" cmpd="sng" algn="ctr">
                      <a:solidFill>
                        <a:schemeClr val="bg1">
                          <a:lumMod val="50000"/>
                        </a:schemeClr>
                      </a:solidFill>
                      <a:prstDash val="solid"/>
                      <a:round/>
                      <a:headEnd type="none" w="med" len="med"/>
                      <a:tailEnd type="none" w="med" len="med"/>
                    </a:lnT>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研修受講者等を表形式の画面にて、研修受講結果等の進捗が管理できること。</a:t>
                      </a:r>
                      <a:endParaRPr lang="en-US" altLang="ja-JP" sz="1000" dirty="0">
                        <a:solidFill>
                          <a:srgbClr val="4B4B4B"/>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（案件ごとにプルダウン等で状況を更新できること）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4395273"/>
                  </a:ext>
                </a:extLst>
              </a:tr>
              <a:tr h="477858">
                <a:tc vMerge="1">
                  <a:txBody>
                    <a:bodyPr/>
                    <a:lstStyle/>
                    <a:p>
                      <a:endParaRPr kumimoji="1" lang="ja-JP" altLang="en-US"/>
                    </a:p>
                  </a:txBody>
                  <a:tcPr/>
                </a:tc>
                <a:tc>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オンライン研修</a:t>
                      </a:r>
                      <a:endParaRPr kumimoji="1" lang="en-US" altLang="ja-JP"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県が指定する映像等により、オンライン上で研修を実施できること。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4210086"/>
                  </a:ext>
                </a:extLst>
              </a:tr>
              <a:tr h="477858">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rowSpan="2">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通知</a:t>
                      </a:r>
                      <a:endParaRPr kumimoji="1" lang="en-US" altLang="ja-JP"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研修受講結果を、研修を受講した農薬管理指導士に通知ができること。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345372"/>
                  </a:ext>
                </a:extLst>
              </a:tr>
              <a:tr h="477858">
                <a:tc vMerge="1">
                  <a:txBody>
                    <a:bodyPr/>
                    <a:lstStyle/>
                    <a:p>
                      <a:endParaRPr kumimoji="1" lang="ja-JP" altLang="en-US"/>
                    </a:p>
                  </a:txBody>
                  <a:tcPr/>
                </a:tc>
                <a:tc vMerge="1">
                  <a:txBody>
                    <a:bodyPr/>
                    <a:lstStyle/>
                    <a:p>
                      <a:pPr algn="ctr">
                        <a:lnSpc>
                          <a:spcPts val="144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研修受講必要な農薬指導士に対して、研修受講依頼の通知ができること。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27030374"/>
                  </a:ext>
                </a:extLst>
              </a:tr>
              <a:tr h="47785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2">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レポート</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作成</a:t>
                      </a:r>
                      <a:endParaRPr kumimoji="1" lang="en-US" altLang="ja-JP"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研修受講対象者情報を、研修タイトルや研修受講結果等のカラム項目を集計し、レポートを生成する機能を有していること。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32447130"/>
                  </a:ext>
                </a:extLst>
              </a:tr>
              <a:tr h="28042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ts val="144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nSpc>
                          <a:spcPts val="1440"/>
                        </a:lnSpc>
                      </a:pPr>
                      <a:r>
                        <a:rPr lang="ja-JP" altLang="en-US" sz="1000" dirty="0">
                          <a:solidFill>
                            <a:srgbClr val="4B4B4B"/>
                          </a:solidFill>
                          <a:latin typeface="Meiryo UI" panose="020B0604030504040204" pitchFamily="50" charset="-128"/>
                          <a:ea typeface="Meiryo UI" panose="020B0604030504040204" pitchFamily="50" charset="-128"/>
                        </a:rPr>
                        <a:t>必要に応じてカスタマイズ可能なレポートテンプレートの提供ができること。</a:t>
                      </a:r>
                      <a:endParaRPr kumimoji="1" lang="ja-JP" altLang="en-US" sz="1000" spc="-120" baseline="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nSpc>
                          <a:spcPts val="1440"/>
                        </a:lnSpc>
                      </a:pPr>
                      <a:endParaRPr kumimoji="1" lang="ja-JP" altLang="en-US" sz="1100" spc="-120" baseline="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8518204"/>
                  </a:ext>
                </a:extLst>
              </a:tr>
            </a:tbl>
          </a:graphicData>
        </a:graphic>
      </p:graphicFrame>
    </p:spTree>
    <p:extLst>
      <p:ext uri="{BB962C8B-B14F-4D97-AF65-F5344CB8AC3E}">
        <p14:creationId xmlns:p14="http://schemas.microsoft.com/office/powerpoint/2010/main" val="2861337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B67327-DB65-33C9-DC91-21C727F1058F}"/>
            </a:ext>
          </a:extLst>
        </p:cNvPr>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E1609A1E-3C7B-FA12-16E9-3F858C9B3F45}"/>
              </a:ext>
            </a:extLst>
          </p:cNvPr>
          <p:cNvSpPr/>
          <p:nvPr/>
        </p:nvSpPr>
        <p:spPr>
          <a:xfrm>
            <a:off x="1343472" y="908720"/>
            <a:ext cx="10584000" cy="5832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ご提案の実証計画書案（別紙</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参照）の要件概要について、削除や追記を協議したい事項があれば教えてください。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タイトル 4">
            <a:extLst>
              <a:ext uri="{FF2B5EF4-FFF2-40B4-BE49-F238E27FC236}">
                <a16:creationId xmlns:a16="http://schemas.microsoft.com/office/drawing/2014/main" id="{2EA39662-DE2F-081A-CF07-5BAABF255366}"/>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4】</a:t>
            </a:r>
            <a:r>
              <a:rPr lang="ja-JP" altLang="en-US" sz="2800" b="1" dirty="0">
                <a:solidFill>
                  <a:srgbClr val="4B4B4B"/>
                </a:solidFill>
                <a:latin typeface="Meiryo UI" panose="020B0604030504040204" pitchFamily="50" charset="-128"/>
                <a:ea typeface="Meiryo UI" panose="020B0604030504040204" pitchFamily="50" charset="-128"/>
              </a:rPr>
              <a:t>実証要件案確認事項⑤</a:t>
            </a:r>
            <a:r>
              <a:rPr lang="en-US" altLang="ja-JP" sz="2800" b="1" dirty="0">
                <a:solidFill>
                  <a:srgbClr val="4B4B4B"/>
                </a:solidFill>
                <a:latin typeface="Meiryo UI" panose="020B0604030504040204" pitchFamily="50" charset="-128"/>
                <a:ea typeface="Meiryo UI" panose="020B0604030504040204" pitchFamily="50" charset="-128"/>
              </a:rPr>
              <a:t>‐2</a:t>
            </a:r>
            <a:endParaRPr lang="ja-JP" altLang="en-US" dirty="0"/>
          </a:p>
        </p:txBody>
      </p:sp>
      <p:sp>
        <p:nvSpPr>
          <p:cNvPr id="9" name="正方形/長方形 8">
            <a:extLst>
              <a:ext uri="{FF2B5EF4-FFF2-40B4-BE49-F238E27FC236}">
                <a16:creationId xmlns:a16="http://schemas.microsoft.com/office/drawing/2014/main" id="{FEEFE47C-4826-5AFE-55A6-A547D3EA53B3}"/>
              </a:ext>
            </a:extLst>
          </p:cNvPr>
          <p:cNvSpPr/>
          <p:nvPr/>
        </p:nvSpPr>
        <p:spPr>
          <a:xfrm>
            <a:off x="119336" y="908720"/>
            <a:ext cx="1224000" cy="58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要件概要</a:t>
            </a:r>
            <a:endParaRPr lang="en-US" altLang="ja-JP" sz="1354" b="1" dirty="0">
              <a:latin typeface="Meiryo UI" panose="020B0604030504040204" pitchFamily="50" charset="-128"/>
              <a:ea typeface="Meiryo UI" panose="020B0604030504040204" pitchFamily="50" charset="-128"/>
            </a:endParaRPr>
          </a:p>
          <a:p>
            <a:pPr algn="ctr"/>
            <a:r>
              <a:rPr lang="ja-JP" altLang="en-US" sz="1354" b="1" dirty="0">
                <a:latin typeface="Meiryo UI" panose="020B0604030504040204" pitchFamily="50" charset="-128"/>
                <a:ea typeface="Meiryo UI" panose="020B0604030504040204" pitchFamily="50" charset="-128"/>
              </a:rPr>
              <a:t>チェック表</a:t>
            </a:r>
          </a:p>
        </p:txBody>
      </p:sp>
      <p:sp>
        <p:nvSpPr>
          <p:cNvPr id="10" name="正方形/長方形 9">
            <a:extLst>
              <a:ext uri="{FF2B5EF4-FFF2-40B4-BE49-F238E27FC236}">
                <a16:creationId xmlns:a16="http://schemas.microsoft.com/office/drawing/2014/main" id="{29DCFB56-1916-B625-9966-6EC4826C21CE}"/>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11" name="正方形/長方形 10">
            <a:extLst>
              <a:ext uri="{FF2B5EF4-FFF2-40B4-BE49-F238E27FC236}">
                <a16:creationId xmlns:a16="http://schemas.microsoft.com/office/drawing/2014/main" id="{61460548-7349-5F52-056C-34D4E4E62995}"/>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 name="表 1">
            <a:extLst>
              <a:ext uri="{FF2B5EF4-FFF2-40B4-BE49-F238E27FC236}">
                <a16:creationId xmlns:a16="http://schemas.microsoft.com/office/drawing/2014/main" id="{C4BE5810-4105-7EFA-B31C-470829A80BBF}"/>
              </a:ext>
            </a:extLst>
          </p:cNvPr>
          <p:cNvGraphicFramePr>
            <a:graphicFrameLocks noGrp="1"/>
          </p:cNvGraphicFramePr>
          <p:nvPr>
            <p:extLst>
              <p:ext uri="{D42A27DB-BD31-4B8C-83A1-F6EECF244321}">
                <p14:modId xmlns:p14="http://schemas.microsoft.com/office/powerpoint/2010/main" val="3252831387"/>
              </p:ext>
            </p:extLst>
          </p:nvPr>
        </p:nvGraphicFramePr>
        <p:xfrm>
          <a:off x="1415481" y="1196751"/>
          <a:ext cx="10440000" cy="5459040"/>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3514243316"/>
                    </a:ext>
                  </a:extLst>
                </a:gridCol>
                <a:gridCol w="504000">
                  <a:extLst>
                    <a:ext uri="{9D8B030D-6E8A-4147-A177-3AD203B41FA5}">
                      <a16:colId xmlns:a16="http://schemas.microsoft.com/office/drawing/2014/main" val="2893714693"/>
                    </a:ext>
                  </a:extLst>
                </a:gridCol>
                <a:gridCol w="5040000">
                  <a:extLst>
                    <a:ext uri="{9D8B030D-6E8A-4147-A177-3AD203B41FA5}">
                      <a16:colId xmlns:a16="http://schemas.microsoft.com/office/drawing/2014/main" val="1335018896"/>
                    </a:ext>
                  </a:extLst>
                </a:gridCol>
                <a:gridCol w="4464000">
                  <a:extLst>
                    <a:ext uri="{9D8B030D-6E8A-4147-A177-3AD203B41FA5}">
                      <a16:colId xmlns:a16="http://schemas.microsoft.com/office/drawing/2014/main" val="3102013343"/>
                    </a:ext>
                  </a:extLst>
                </a:gridCol>
              </a:tblGrid>
              <a:tr h="288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機能分類</a:t>
                      </a: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要件仕様案</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協議したい内容</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392843">
                <a:tc rowSpan="15">
                  <a:txBody>
                    <a:bodyPr/>
                    <a:lstStyle/>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非機能</a:t>
                      </a:r>
                      <a:endParaRPr kumimoji="1" lang="en-US" altLang="ja-JP" sz="9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要件</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6EBE2"/>
                    </a:solidFill>
                  </a:tcPr>
                </a:tc>
                <a:tc rowSpan="5">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管理</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en-US" altLang="ja-JP" sz="1000" spc="-120" baseline="0" dirty="0">
                          <a:solidFill>
                            <a:srgbClr val="4B4B4B"/>
                          </a:solidFill>
                          <a:latin typeface="Meiryo UI" panose="020B0604030504040204" pitchFamily="50" charset="-128"/>
                          <a:ea typeface="Meiryo UI" panose="020B0604030504040204" pitchFamily="50" charset="-128"/>
                        </a:rPr>
                        <a:t>10,000</a:t>
                      </a:r>
                      <a:r>
                        <a:rPr kumimoji="1" lang="ja-JP" altLang="en-US" sz="1000" spc="-120" baseline="0" dirty="0">
                          <a:solidFill>
                            <a:srgbClr val="4B4B4B"/>
                          </a:solidFill>
                          <a:latin typeface="Meiryo UI" panose="020B0604030504040204" pitchFamily="50" charset="-128"/>
                          <a:ea typeface="Meiryo UI" panose="020B0604030504040204" pitchFamily="50" charset="-128"/>
                        </a:rPr>
                        <a:t>レコード程度のデータ管理ができること。</a:t>
                      </a:r>
                      <a:br>
                        <a:rPr kumimoji="1" lang="en-US" altLang="ja-JP" sz="1000" spc="-120" baseline="0" dirty="0">
                          <a:solidFill>
                            <a:srgbClr val="4B4B4B"/>
                          </a:solidFill>
                          <a:latin typeface="Meiryo UI" panose="020B0604030504040204" pitchFamily="50" charset="-128"/>
                          <a:ea typeface="Meiryo UI" panose="020B0604030504040204" pitchFamily="50" charset="-128"/>
                        </a:rPr>
                      </a:br>
                      <a:r>
                        <a:rPr kumimoji="1" lang="ja-JP" altLang="en-US" sz="1000" spc="-120" baseline="0" dirty="0">
                          <a:solidFill>
                            <a:srgbClr val="4B4B4B"/>
                          </a:solidFill>
                          <a:latin typeface="Meiryo UI" panose="020B0604030504040204" pitchFamily="50" charset="-128"/>
                          <a:ea typeface="Meiryo UI" panose="020B0604030504040204" pitchFamily="50" charset="-128"/>
                        </a:rPr>
                        <a:t>（対象となる農薬管理指導士は</a:t>
                      </a:r>
                      <a:r>
                        <a:rPr kumimoji="1" lang="en-US" altLang="ja-JP" sz="1000" spc="-120" baseline="0" dirty="0">
                          <a:solidFill>
                            <a:srgbClr val="4B4B4B"/>
                          </a:solidFill>
                          <a:latin typeface="Meiryo UI" panose="020B0604030504040204" pitchFamily="50" charset="-128"/>
                          <a:ea typeface="Meiryo UI" panose="020B0604030504040204" pitchFamily="50" charset="-128"/>
                        </a:rPr>
                        <a:t>2,600</a:t>
                      </a:r>
                      <a:r>
                        <a:rPr kumimoji="1" lang="ja-JP" altLang="en-US" sz="1000" spc="-120" baseline="0" dirty="0">
                          <a:solidFill>
                            <a:srgbClr val="4B4B4B"/>
                          </a:solidFill>
                          <a:latin typeface="Meiryo UI" panose="020B0604030504040204" pitchFamily="50" charset="-128"/>
                          <a:ea typeface="Meiryo UI" panose="020B0604030504040204" pitchFamily="50" charset="-128"/>
                        </a:rPr>
                        <a:t>程度、将来的なデータの増加にもサービス上対応できること）</a:t>
                      </a:r>
                      <a:endParaRPr kumimoji="1" lang="en-US" altLang="ja-JP" sz="1000" spc="-120" baseline="0" dirty="0">
                        <a:solidFill>
                          <a:srgbClr val="4B4B4B"/>
                        </a:solidFill>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en-US" altLang="ja-JP" sz="1100" spc="-120" baseline="0" dirty="0">
                        <a:solidFill>
                          <a:schemeClr val="tx1"/>
                        </a:solidFill>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07223924"/>
                  </a:ext>
                </a:extLst>
              </a:tr>
              <a:tr h="392843">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spc="-120" baseline="0" dirty="0">
                          <a:solidFill>
                            <a:srgbClr val="4B4B4B"/>
                          </a:solidFill>
                          <a:latin typeface="Meiryo UI" panose="020B0604030504040204" pitchFamily="50" charset="-128"/>
                          <a:ea typeface="Meiryo UI" panose="020B0604030504040204" pitchFamily="50" charset="-128"/>
                        </a:rPr>
                        <a:t>当該システムはアプリケーションなどのインストールは不要で、対応ブラウザからアクセス、利用が可能であること。</a:t>
                      </a:r>
                      <a:r>
                        <a:rPr lang="ja-JP" altLang="en-US" sz="1000" dirty="0">
                          <a:solidFill>
                            <a:srgbClr val="4B4B4B"/>
                          </a:solidFill>
                          <a:latin typeface="Meiryo UI" panose="020B0604030504040204" pitchFamily="50" charset="-128"/>
                          <a:ea typeface="Meiryo UI" panose="020B0604030504040204" pitchFamily="50" charset="-128"/>
                        </a:rPr>
                        <a:t>（別途協議により詳細決定予定）</a:t>
                      </a:r>
                      <a:endParaRPr kumimoji="1" lang="ja-JP" altLang="en-US" sz="1000" spc="-120" baseline="0" dirty="0">
                        <a:solidFill>
                          <a:srgbClr val="4B4B4B"/>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ja-JP" altLang="en-US" sz="1100" spc="-120" baseline="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07576702"/>
                  </a:ext>
                </a:extLst>
              </a:tr>
              <a:tr h="231904">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ユーザーごとにアクセス権限を設定できること。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771398"/>
                  </a:ext>
                </a:extLst>
              </a:tr>
              <a:tr h="392843">
                <a:tc vMerge="1">
                  <a:txBody>
                    <a:bodyPr/>
                    <a:lstStyle/>
                    <a:p>
                      <a:endParaRPr kumimoji="1" lang="ja-JP" altLang="en-US"/>
                    </a:p>
                  </a:txBody>
                  <a:tcPr/>
                </a:tc>
                <a:tc vMerge="1">
                  <a:txBody>
                    <a:bodyPr/>
                    <a:lstStyle/>
                    <a:p>
                      <a:endParaRPr dirty="0"/>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利用期間中に</a:t>
                      </a:r>
                      <a:r>
                        <a:rPr lang="en-US" altLang="ja-JP" sz="1000" dirty="0">
                          <a:solidFill>
                            <a:srgbClr val="4B4B4B"/>
                          </a:solidFill>
                          <a:latin typeface="Meiryo UI" panose="020B0604030504040204" pitchFamily="50" charset="-128"/>
                          <a:ea typeface="Meiryo UI" panose="020B0604030504040204" pitchFamily="50" charset="-128"/>
                        </a:rPr>
                        <a:t>OS</a:t>
                      </a:r>
                      <a:r>
                        <a:rPr lang="ja-JP" altLang="en-US" sz="1000" dirty="0">
                          <a:solidFill>
                            <a:srgbClr val="4B4B4B"/>
                          </a:solidFill>
                          <a:latin typeface="Meiryo UI" panose="020B0604030504040204" pitchFamily="50" charset="-128"/>
                          <a:ea typeface="Meiryo UI" panose="020B0604030504040204" pitchFamily="50" charset="-128"/>
                        </a:rPr>
                        <a:t>、Ｗ</a:t>
                      </a:r>
                      <a:r>
                        <a:rPr lang="en-US" altLang="ja-JP" sz="1000" dirty="0" err="1">
                          <a:solidFill>
                            <a:srgbClr val="4B4B4B"/>
                          </a:solidFill>
                          <a:latin typeface="Meiryo UI" panose="020B0604030504040204" pitchFamily="50" charset="-128"/>
                          <a:ea typeface="Meiryo UI" panose="020B0604030504040204" pitchFamily="50" charset="-128"/>
                        </a:rPr>
                        <a:t>eb</a:t>
                      </a:r>
                      <a:r>
                        <a:rPr lang="en-US" altLang="ja-JP" sz="1000" dirty="0">
                          <a:solidFill>
                            <a:srgbClr val="4B4B4B"/>
                          </a:solidFill>
                          <a:latin typeface="Meiryo UI" panose="020B0604030504040204" pitchFamily="50" charset="-128"/>
                          <a:ea typeface="Meiryo UI" panose="020B0604030504040204" pitchFamily="50" charset="-128"/>
                        </a:rPr>
                        <a:t> </a:t>
                      </a:r>
                      <a:r>
                        <a:rPr lang="ja-JP" altLang="en-US" sz="1000" dirty="0">
                          <a:solidFill>
                            <a:srgbClr val="4B4B4B"/>
                          </a:solidFill>
                          <a:latin typeface="Meiryo UI" panose="020B0604030504040204" pitchFamily="50" charset="-128"/>
                          <a:ea typeface="Meiryo UI" panose="020B0604030504040204" pitchFamily="50" charset="-128"/>
                        </a:rPr>
                        <a:t>ブラウザ等のバージョンアップが発生した場合でもシステムが利用できるよう無償で対応すること。 </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62874910"/>
                  </a:ext>
                </a:extLst>
              </a:tr>
              <a:tr h="231904">
                <a:tc vMerge="1">
                  <a:txBody>
                    <a:bodyPr/>
                    <a:lstStyle/>
                    <a:p>
                      <a:endParaRPr kumimoji="1" lang="ja-JP" altLang="en-US"/>
                    </a:p>
                  </a:txBody>
                  <a:tcPr/>
                </a:tc>
                <a:tc v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利用期間中は、随時ソフトウェアのバージョンアップを行い、最新版を無償提供すること 。</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3550593"/>
                  </a:ext>
                </a:extLst>
              </a:tr>
              <a:tr h="214053">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rowSpan="2">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ネット</a:t>
                      </a:r>
                      <a:endParaRPr kumimoji="1" lang="en-US" altLang="ja-JP" sz="900" dirty="0">
                        <a:solidFill>
                          <a:srgbClr val="4B4B4B"/>
                        </a:solidFill>
                        <a:latin typeface="Meiryo UI" panose="020B0604030504040204" pitchFamily="50" charset="-128"/>
                        <a:ea typeface="Meiryo UI" panose="020B0604030504040204" pitchFamily="50" charset="-128"/>
                      </a:endParaRPr>
                    </a:p>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ワーク</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LGWAN</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環境で動作、利用が可能なこと。（実証事業では、インターネット接続可）</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10718297"/>
                  </a:ext>
                </a:extLst>
              </a:tr>
              <a:tr h="374991">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日本国の法律および締結された条約が適用される国内データセンターにおいてデータが保存され、日本国に裁判管轄権があること。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3125958"/>
                  </a:ext>
                </a:extLst>
              </a:tr>
              <a:tr h="214053">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2">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セキュリティ</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algn="l" defTabSz="457200" rtl="0" eaLnBrk="1" latinLnBrk="0" hangingPunct="1">
                        <a:lnSpc>
                          <a:spcPts val="1440"/>
                        </a:lnSpc>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本県のセキュリティポリシーや</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ISO27001</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等に準拠した対応が実施されていること。（詳細は別途協議を想定）</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l" defTabSz="457200" rtl="0" eaLnBrk="1" latinLnBrk="0" hangingPunct="1">
                        <a:lnSpc>
                          <a:spcPts val="1440"/>
                        </a:lnSpc>
                      </a:pPr>
                      <a:endPar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57197287"/>
                  </a:ext>
                </a:extLst>
              </a:tr>
              <a:tr h="214053">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通信経路は暗号化されること。</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1479081"/>
                  </a:ext>
                </a:extLst>
              </a:tr>
              <a:tr h="374991">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6">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その他</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実証に際して、最低１名の技術者を有していること。（実証期間中における担当者の変更は両社の合意により可能とする）</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47127924"/>
                  </a:ext>
                </a:extLst>
              </a:tr>
              <a:tr h="374991">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契約期間中は、本県からの利用方法の照会等各種問合せに対応すること。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 </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メール受付については </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24 </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時間</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365</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日、対応時間については平日</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9</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時～</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17</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時を想定。</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815689"/>
                  </a:ext>
                </a:extLst>
              </a:tr>
              <a:tr h="214053">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実証期間中にシステム調整やチューニング等が必要な場合、対応可能なこと。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14405200"/>
                  </a:ext>
                </a:extLst>
              </a:tr>
              <a:tr h="374991">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既存データ（</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Excel</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）のうち、実証期間中に実施する想定の対象屋外広告物データを、今回実証において活用するクラウド上のデータベース等に移行させること。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57724461"/>
                  </a:ext>
                </a:extLst>
              </a:tr>
              <a:tr h="374991">
                <a:tc vMerge="1">
                  <a:txBody>
                    <a:bodyPr/>
                    <a:lstStyle/>
                    <a:p>
                      <a:endParaRPr kumimoji="1" lang="ja-JP" altLang="en-US"/>
                    </a:p>
                  </a:txBody>
                  <a:tcPr/>
                </a:tc>
                <a:tc vMerge="1">
                  <a:txBody>
                    <a:bodyPr/>
                    <a:lstStyle/>
                    <a:p>
                      <a:endParaRPr kumimoji="1" lang="ja-JP" altLang="en-US"/>
                    </a:p>
                  </a:txBody>
                  <a:tcPr/>
                </a:tc>
                <a:tc>
                  <a:txBody>
                    <a:bodyPr/>
                    <a:lstStyle/>
                    <a:p>
                      <a:pPr marL="0" marR="0" lvl="1"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職員に対してシステム操作や管理機能のトレーニングを実施すること。また、併せて実証対象の機能についてマニュアルを提供すること。</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1"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endPar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8302467"/>
                  </a:ext>
                </a:extLst>
              </a:tr>
              <a:tr h="374991">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実証期間及びその後の本番稼働において、ユーザー（</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ID</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数など未定）が機能要件</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非機能要件に記載のサービスを利用できること。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24861280"/>
                  </a:ext>
                </a:extLst>
              </a:tr>
            </a:tbl>
          </a:graphicData>
        </a:graphic>
      </p:graphicFrame>
    </p:spTree>
    <p:extLst>
      <p:ext uri="{BB962C8B-B14F-4D97-AF65-F5344CB8AC3E}">
        <p14:creationId xmlns:p14="http://schemas.microsoft.com/office/powerpoint/2010/main" val="2158833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A85722-2A54-4808-BBC7-17325D17CA2D}"/>
              </a:ext>
            </a:extLst>
          </p:cNvPr>
          <p:cNvSpPr>
            <a:spLocks noGrp="1"/>
          </p:cNvSpPr>
          <p:nvPr>
            <p:ph type="title"/>
          </p:nvPr>
        </p:nvSpPr>
        <p:spPr/>
        <p:txBody>
          <a:bodyPr/>
          <a:lstStyle/>
          <a:p>
            <a:r>
              <a:rPr lang="en-US" altLang="ja-JP" sz="3200" b="1" dirty="0">
                <a:solidFill>
                  <a:srgbClr val="4B4B4B"/>
                </a:solidFill>
                <a:latin typeface="Meiryo UI" panose="020B0604030504040204" pitchFamily="50" charset="-128"/>
                <a:ea typeface="Meiryo UI" panose="020B0604030504040204" pitchFamily="50" charset="-128"/>
              </a:rPr>
              <a:t>【</a:t>
            </a:r>
            <a:r>
              <a:rPr lang="ja-JP" altLang="en-US" sz="3200" b="1" dirty="0">
                <a:solidFill>
                  <a:srgbClr val="4B4B4B"/>
                </a:solidFill>
                <a:latin typeface="Meiryo UI" panose="020B0604030504040204" pitchFamily="50" charset="-128"/>
                <a:ea typeface="Meiryo UI" panose="020B0604030504040204" pitchFamily="50" charset="-128"/>
              </a:rPr>
              <a:t>様式</a:t>
            </a:r>
            <a:r>
              <a:rPr lang="en-US" altLang="ja-JP" sz="3200" b="1" dirty="0">
                <a:solidFill>
                  <a:srgbClr val="4B4B4B"/>
                </a:solidFill>
                <a:latin typeface="Meiryo UI" panose="020B0604030504040204" pitchFamily="50" charset="-128"/>
                <a:ea typeface="Meiryo UI" panose="020B0604030504040204" pitchFamily="50" charset="-128"/>
              </a:rPr>
              <a:t>5】</a:t>
            </a:r>
            <a:r>
              <a:rPr lang="ja-JP" altLang="en-US" sz="3200" b="1" dirty="0">
                <a:solidFill>
                  <a:srgbClr val="4B4B4B"/>
                </a:solidFill>
                <a:latin typeface="Meiryo UI" panose="020B0604030504040204" pitchFamily="50" charset="-128"/>
                <a:ea typeface="Meiryo UI" panose="020B0604030504040204" pitchFamily="50" charset="-128"/>
              </a:rPr>
              <a:t>質問書</a:t>
            </a:r>
            <a:endParaRPr lang="ja-JP" altLang="en-US" sz="2954" b="1" dirty="0"/>
          </a:p>
        </p:txBody>
      </p:sp>
      <p:sp>
        <p:nvSpPr>
          <p:cNvPr id="12" name="正方形/長方形 11">
            <a:extLst>
              <a:ext uri="{FF2B5EF4-FFF2-40B4-BE49-F238E27FC236}">
                <a16:creationId xmlns:a16="http://schemas.microsoft.com/office/drawing/2014/main" id="{13DBBEB6-5CB6-44A9-BBA0-238B18E24249}"/>
              </a:ext>
            </a:extLst>
          </p:cNvPr>
          <p:cNvSpPr/>
          <p:nvPr/>
        </p:nvSpPr>
        <p:spPr>
          <a:xfrm>
            <a:off x="119336" y="1916832"/>
            <a:ext cx="1224000" cy="4824536"/>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質問事項</a:t>
            </a:r>
          </a:p>
        </p:txBody>
      </p:sp>
      <p:sp>
        <p:nvSpPr>
          <p:cNvPr id="13" name="正方形/長方形 12">
            <a:extLst>
              <a:ext uri="{FF2B5EF4-FFF2-40B4-BE49-F238E27FC236}">
                <a16:creationId xmlns:a16="http://schemas.microsoft.com/office/drawing/2014/main" id="{C94A2E47-8330-4083-95F7-5452995F1674}"/>
              </a:ext>
            </a:extLst>
          </p:cNvPr>
          <p:cNvSpPr/>
          <p:nvPr/>
        </p:nvSpPr>
        <p:spPr>
          <a:xfrm>
            <a:off x="1343472" y="1916832"/>
            <a:ext cx="10584000" cy="4824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endParaRPr lang="en-US" altLang="ja-JP" sz="1477" dirty="0">
              <a:solidFill>
                <a:schemeClr val="tx1"/>
              </a:solidFill>
              <a:latin typeface="Meiryo UI" panose="020B0604030504040204" pitchFamily="50" charset="-128"/>
              <a:ea typeface="Meiryo UI" panose="020B0604030504040204" pitchFamily="50" charset="-128"/>
            </a:endParaRPr>
          </a:p>
          <a:p>
            <a:pPr>
              <a:defRPr/>
            </a:pPr>
            <a:endParaRPr lang="en-US" altLang="ja-JP" sz="1477" dirty="0">
              <a:solidFill>
                <a:schemeClr val="tx1"/>
              </a:solidFill>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640554E7-B872-424B-A78C-2B5DE8CFBD58}"/>
              </a:ext>
            </a:extLst>
          </p:cNvPr>
          <p:cNvGraphicFramePr>
            <a:graphicFrameLocks noGrp="1"/>
          </p:cNvGraphicFramePr>
          <p:nvPr>
            <p:extLst>
              <p:ext uri="{D42A27DB-BD31-4B8C-83A1-F6EECF244321}">
                <p14:modId xmlns:p14="http://schemas.microsoft.com/office/powerpoint/2010/main" val="1566724233"/>
              </p:ext>
            </p:extLst>
          </p:nvPr>
        </p:nvGraphicFramePr>
        <p:xfrm>
          <a:off x="1487488" y="1961721"/>
          <a:ext cx="10305170" cy="4392000"/>
        </p:xfrm>
        <a:graphic>
          <a:graphicData uri="http://schemas.openxmlformats.org/drawingml/2006/table">
            <a:tbl>
              <a:tblPr>
                <a:tableStyleId>{5C22544A-7EE6-4342-B048-85BDC9FD1C3A}</a:tableStyleId>
              </a:tblPr>
              <a:tblGrid>
                <a:gridCol w="441170">
                  <a:extLst>
                    <a:ext uri="{9D8B030D-6E8A-4147-A177-3AD203B41FA5}">
                      <a16:colId xmlns:a16="http://schemas.microsoft.com/office/drawing/2014/main" val="2341965416"/>
                    </a:ext>
                  </a:extLst>
                </a:gridCol>
                <a:gridCol w="2448000">
                  <a:extLst>
                    <a:ext uri="{9D8B030D-6E8A-4147-A177-3AD203B41FA5}">
                      <a16:colId xmlns:a16="http://schemas.microsoft.com/office/drawing/2014/main" val="2381847410"/>
                    </a:ext>
                  </a:extLst>
                </a:gridCol>
                <a:gridCol w="7416000">
                  <a:extLst>
                    <a:ext uri="{9D8B030D-6E8A-4147-A177-3AD203B41FA5}">
                      <a16:colId xmlns:a16="http://schemas.microsoft.com/office/drawing/2014/main" val="3943308133"/>
                    </a:ext>
                  </a:extLst>
                </a:gridCol>
              </a:tblGrid>
              <a:tr h="288000">
                <a:tc>
                  <a:txBody>
                    <a:bodyPr/>
                    <a:lstStyle/>
                    <a:p>
                      <a:pPr marL="200025" indent="-200025">
                        <a:lnSpc>
                          <a:spcPts val="1400"/>
                        </a:lnSpc>
                        <a:spcAft>
                          <a:spcPts val="0"/>
                        </a:spcAft>
                      </a:pPr>
                      <a:endParaRPr lang="ja-JP" sz="11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00025" indent="-200025" algn="ctr">
                        <a:lnSpc>
                          <a:spcPts val="1400"/>
                        </a:lnSpc>
                        <a:spcAft>
                          <a:spcPts val="0"/>
                        </a:spcAft>
                      </a:pPr>
                      <a:r>
                        <a:rPr lang="ja-JP" altLang="en-US" sz="15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質問事項</a:t>
                      </a:r>
                      <a:endParaRPr lang="ja-JP" sz="15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7372" marR="77372" marT="0" marB="0" anchor="ctr">
                    <a:lnL w="9525" cap="flat" cmpd="sng" algn="ctr">
                      <a:noFill/>
                      <a:prstDash val="solid"/>
                      <a:round/>
                      <a:headEnd type="none" w="med" len="med"/>
                      <a:tailEnd type="none" w="med" len="med"/>
                    </a:lnL>
                    <a:lnR w="9525" cap="flat" cmpd="sng" algn="ctr">
                      <a:solidFill>
                        <a:srgbClr val="4B4B4B"/>
                      </a:solidFill>
                      <a:prstDash val="solid"/>
                      <a:round/>
                      <a:headEnd type="none" w="med" len="med"/>
                      <a:tailEnd type="none" w="med" len="med"/>
                    </a:lnR>
                    <a:lnT w="9525" cap="flat" cmpd="sng" algn="ctr">
                      <a:solidFill>
                        <a:srgbClr val="4B4B4B"/>
                      </a:solidFill>
                      <a:prstDash val="solid"/>
                      <a:round/>
                      <a:headEnd type="none" w="med" len="med"/>
                      <a:tailEnd type="none" w="med" len="med"/>
                    </a:lnT>
                    <a:lnB w="9525" cap="flat" cmpd="sng" algn="ctr">
                      <a:solidFill>
                        <a:srgbClr val="4B4B4B"/>
                      </a:solidFill>
                      <a:prstDash val="solid"/>
                      <a:round/>
                      <a:headEnd type="none" w="med" len="med"/>
                      <a:tailEnd type="none" w="med" len="med"/>
                    </a:lnB>
                    <a:solidFill>
                      <a:srgbClr val="002060"/>
                    </a:solidFill>
                  </a:tcPr>
                </a:tc>
                <a:tc>
                  <a:txBody>
                    <a:bodyPr/>
                    <a:lstStyle/>
                    <a:p>
                      <a:pPr marL="200025" indent="-200025" algn="ctr">
                        <a:lnSpc>
                          <a:spcPts val="1400"/>
                        </a:lnSpc>
                        <a:spcAft>
                          <a:spcPts val="0"/>
                        </a:spcAft>
                      </a:pPr>
                      <a:r>
                        <a:rPr lang="ja-JP" altLang="en-US" sz="15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内容</a:t>
                      </a:r>
                      <a:endParaRPr lang="ja-JP" sz="15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7372" marR="77372" marT="0" marB="0" anchor="ctr">
                    <a:lnL w="9525" cap="flat" cmpd="sng" algn="ctr">
                      <a:solidFill>
                        <a:srgbClr val="4B4B4B"/>
                      </a:solidFill>
                      <a:prstDash val="solid"/>
                      <a:round/>
                      <a:headEnd type="none" w="med" len="med"/>
                      <a:tailEnd type="none" w="med" len="med"/>
                    </a:lnL>
                    <a:lnR w="9525" cap="flat" cmpd="sng" algn="ctr">
                      <a:solidFill>
                        <a:srgbClr val="4B4B4B"/>
                      </a:solidFill>
                      <a:prstDash val="solid"/>
                      <a:round/>
                      <a:headEnd type="none" w="med" len="med"/>
                      <a:tailEnd type="none" w="med" len="med"/>
                    </a:lnR>
                    <a:lnT w="9525" cap="flat" cmpd="sng" algn="ctr">
                      <a:solidFill>
                        <a:srgbClr val="4B4B4B"/>
                      </a:solidFill>
                      <a:prstDash val="solid"/>
                      <a:round/>
                      <a:headEnd type="none" w="med" len="med"/>
                      <a:tailEnd type="none" w="med" len="med"/>
                    </a:lnT>
                    <a:lnB w="9525" cap="flat" cmpd="sng" algn="ctr">
                      <a:solidFill>
                        <a:srgbClr val="4B4B4B"/>
                      </a:solidFill>
                      <a:prstDash val="solid"/>
                      <a:round/>
                      <a:headEnd type="none" w="med" len="med"/>
                      <a:tailEnd type="none" w="med" len="med"/>
                    </a:lnB>
                    <a:solidFill>
                      <a:srgbClr val="002060"/>
                    </a:solidFill>
                  </a:tcPr>
                </a:tc>
                <a:extLst>
                  <a:ext uri="{0D108BD9-81ED-4DB2-BD59-A6C34878D82A}">
                    <a16:rowId xmlns:a16="http://schemas.microsoft.com/office/drawing/2014/main" val="2420954337"/>
                  </a:ext>
                </a:extLst>
              </a:tr>
              <a:tr h="1368000">
                <a:tc>
                  <a:txBody>
                    <a:bodyPr/>
                    <a:lstStyle/>
                    <a:p>
                      <a:pPr marL="200025" indent="-200025" algn="ctr">
                        <a:lnSpc>
                          <a:spcPts val="1400"/>
                        </a:lnSpc>
                        <a:spcAft>
                          <a:spcPts val="0"/>
                        </a:spcAft>
                      </a:pPr>
                      <a:r>
                        <a:rPr lang="ja-JP" sz="1400" b="1" kern="100" dirty="0">
                          <a:solidFill>
                            <a:schemeClr val="bg1"/>
                          </a:solidFill>
                          <a:effectLst/>
                          <a:latin typeface="Meiryo UI" panose="020B0604030504040204" pitchFamily="50" charset="-128"/>
                          <a:ea typeface="Meiryo UI" panose="020B0604030504040204" pitchFamily="50" charset="-128"/>
                        </a:rPr>
                        <a:t>１</a:t>
                      </a:r>
                      <a:endParaRPr lang="ja-JP" sz="14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7372" marR="77372" marT="0" marB="0" anchor="ctr">
                    <a:lnL w="9525" cap="flat" cmpd="sng" algn="ctr">
                      <a:solidFill>
                        <a:srgbClr val="4B4B4B"/>
                      </a:solidFill>
                      <a:prstDash val="solid"/>
                      <a:round/>
                      <a:headEnd type="none" w="med" len="med"/>
                      <a:tailEnd type="none" w="med" len="med"/>
                    </a:lnL>
                    <a:lnR w="9525" cap="flat" cmpd="sng" algn="ctr">
                      <a:solidFill>
                        <a:srgbClr val="4B4B4B"/>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rgbClr val="4B4B4B"/>
                      </a:solidFill>
                      <a:prstDash val="solid"/>
                      <a:round/>
                      <a:headEnd type="none" w="med" len="med"/>
                      <a:tailEnd type="none" w="med" len="med"/>
                    </a:lnB>
                    <a:solidFill>
                      <a:srgbClr val="002060"/>
                    </a:solidFill>
                  </a:tcPr>
                </a:tc>
                <a:tc>
                  <a:txBody>
                    <a:bodyPr/>
                    <a:lstStyle/>
                    <a:p>
                      <a:pPr marL="200025" indent="-200025">
                        <a:lnSpc>
                          <a:spcPts val="1400"/>
                        </a:lnSpc>
                        <a:spcAft>
                          <a:spcPts val="0"/>
                        </a:spcAft>
                      </a:pPr>
                      <a:endParaRPr lang="en-US" altLang="ja-JP" sz="1400" b="1" kern="100" dirty="0">
                        <a:effectLst/>
                        <a:latin typeface="Meiryo UI" panose="020B0604030504040204" pitchFamily="50" charset="-128"/>
                        <a:ea typeface="Meiryo UI" panose="020B0604030504040204" pitchFamily="50" charset="-128"/>
                      </a:endParaRPr>
                    </a:p>
                  </a:txBody>
                  <a:tcPr marL="77372" marR="77372" marT="0" marB="0">
                    <a:lnL w="9525" cap="flat" cmpd="sng" algn="ctr">
                      <a:solidFill>
                        <a:srgbClr val="4B4B4B"/>
                      </a:solidFill>
                      <a:prstDash val="solid"/>
                      <a:round/>
                      <a:headEnd type="none" w="med" len="med"/>
                      <a:tailEnd type="none" w="med" len="med"/>
                    </a:lnL>
                    <a:lnR w="9525" cap="flat" cmpd="sng" algn="ctr">
                      <a:solidFill>
                        <a:srgbClr val="4B4B4B"/>
                      </a:solidFill>
                      <a:prstDash val="solid"/>
                      <a:round/>
                      <a:headEnd type="none" w="med" len="med"/>
                      <a:tailEnd type="none" w="med" len="med"/>
                    </a:lnR>
                    <a:lnT w="9525" cap="flat" cmpd="sng" algn="ctr">
                      <a:solidFill>
                        <a:srgbClr val="4B4B4B"/>
                      </a:solidFill>
                      <a:prstDash val="solid"/>
                      <a:round/>
                      <a:headEnd type="none" w="med" len="med"/>
                      <a:tailEnd type="none" w="med" len="med"/>
                    </a:lnT>
                    <a:lnB w="9525" cap="flat" cmpd="sng" algn="ctr">
                      <a:solidFill>
                        <a:srgbClr val="4B4B4B"/>
                      </a:solidFill>
                      <a:prstDash val="solid"/>
                      <a:round/>
                      <a:headEnd type="none" w="med" len="med"/>
                      <a:tailEnd type="none" w="med" len="med"/>
                    </a:lnB>
                    <a:solidFill>
                      <a:schemeClr val="bg1"/>
                    </a:solidFill>
                  </a:tcPr>
                </a:tc>
                <a:tc>
                  <a:txBody>
                    <a:bodyPr/>
                    <a:lstStyle/>
                    <a:p>
                      <a:pPr marL="200025" indent="-200025">
                        <a:lnSpc>
                          <a:spcPts val="1400"/>
                        </a:lnSpc>
                        <a:spcAft>
                          <a:spcPts val="0"/>
                        </a:spcAft>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7372" marR="77372" marT="0" marB="0">
                    <a:lnL w="9525" cap="flat" cmpd="sng" algn="ctr">
                      <a:solidFill>
                        <a:srgbClr val="4B4B4B"/>
                      </a:solidFill>
                      <a:prstDash val="solid"/>
                      <a:round/>
                      <a:headEnd type="none" w="med" len="med"/>
                      <a:tailEnd type="none" w="med" len="med"/>
                    </a:lnL>
                    <a:lnR w="9525" cap="flat" cmpd="sng" algn="ctr">
                      <a:solidFill>
                        <a:srgbClr val="4B4B4B"/>
                      </a:solidFill>
                      <a:prstDash val="solid"/>
                      <a:round/>
                      <a:headEnd type="none" w="med" len="med"/>
                      <a:tailEnd type="none" w="med" len="med"/>
                    </a:lnR>
                    <a:lnT w="9525" cap="flat" cmpd="sng" algn="ctr">
                      <a:solidFill>
                        <a:srgbClr val="4B4B4B"/>
                      </a:solidFill>
                      <a:prstDash val="solid"/>
                      <a:round/>
                      <a:headEnd type="none" w="med" len="med"/>
                      <a:tailEnd type="none" w="med" len="med"/>
                    </a:lnT>
                    <a:lnB w="9525" cap="flat" cmpd="sng" algn="ctr">
                      <a:solidFill>
                        <a:srgbClr val="4B4B4B"/>
                      </a:solidFill>
                      <a:prstDash val="solid"/>
                      <a:round/>
                      <a:headEnd type="none" w="med" len="med"/>
                      <a:tailEnd type="none" w="med" len="med"/>
                    </a:lnB>
                    <a:solidFill>
                      <a:schemeClr val="bg1"/>
                    </a:solidFill>
                  </a:tcPr>
                </a:tc>
                <a:extLst>
                  <a:ext uri="{0D108BD9-81ED-4DB2-BD59-A6C34878D82A}">
                    <a16:rowId xmlns:a16="http://schemas.microsoft.com/office/drawing/2014/main" val="4157040938"/>
                  </a:ext>
                </a:extLst>
              </a:tr>
              <a:tr h="1368000">
                <a:tc>
                  <a:txBody>
                    <a:bodyPr/>
                    <a:lstStyle/>
                    <a:p>
                      <a:pPr marL="200025" indent="-200025" algn="ctr">
                        <a:lnSpc>
                          <a:spcPts val="1400"/>
                        </a:lnSpc>
                        <a:spcAft>
                          <a:spcPts val="0"/>
                        </a:spcAft>
                      </a:pPr>
                      <a:r>
                        <a:rPr lang="ja-JP" sz="1400" b="1" kern="100" dirty="0">
                          <a:solidFill>
                            <a:schemeClr val="bg1"/>
                          </a:solidFill>
                          <a:effectLst/>
                          <a:latin typeface="Meiryo UI" panose="020B0604030504040204" pitchFamily="50" charset="-128"/>
                          <a:ea typeface="Meiryo UI" panose="020B0604030504040204" pitchFamily="50" charset="-128"/>
                        </a:rPr>
                        <a:t>２</a:t>
                      </a:r>
                      <a:endParaRPr lang="ja-JP" sz="14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7372" marR="77372" marT="0" marB="0" anchor="ctr">
                    <a:lnL w="9525" cap="flat" cmpd="sng" algn="ctr">
                      <a:solidFill>
                        <a:srgbClr val="4B4B4B"/>
                      </a:solidFill>
                      <a:prstDash val="solid"/>
                      <a:round/>
                      <a:headEnd type="none" w="med" len="med"/>
                      <a:tailEnd type="none" w="med" len="med"/>
                    </a:lnL>
                    <a:lnR w="9525" cap="flat" cmpd="sng" algn="ctr">
                      <a:solidFill>
                        <a:srgbClr val="4B4B4B"/>
                      </a:solidFill>
                      <a:prstDash val="solid"/>
                      <a:round/>
                      <a:headEnd type="none" w="med" len="med"/>
                      <a:tailEnd type="none" w="med" len="med"/>
                    </a:lnR>
                    <a:lnT w="9525" cap="flat" cmpd="sng" algn="ctr">
                      <a:solidFill>
                        <a:srgbClr val="4B4B4B"/>
                      </a:solidFill>
                      <a:prstDash val="solid"/>
                      <a:round/>
                      <a:headEnd type="none" w="med" len="med"/>
                      <a:tailEnd type="none" w="med" len="med"/>
                    </a:lnT>
                    <a:lnB w="9525" cap="flat" cmpd="sng" algn="ctr">
                      <a:solidFill>
                        <a:srgbClr val="4B4B4B"/>
                      </a:solidFill>
                      <a:prstDash val="solid"/>
                      <a:round/>
                      <a:headEnd type="none" w="med" len="med"/>
                      <a:tailEnd type="none" w="med" len="med"/>
                    </a:lnB>
                    <a:solidFill>
                      <a:srgbClr val="002060"/>
                    </a:solidFill>
                  </a:tcPr>
                </a:tc>
                <a:tc>
                  <a:txBody>
                    <a:bodyPr/>
                    <a:lstStyle/>
                    <a:p>
                      <a:pPr marL="200025" indent="-200025">
                        <a:lnSpc>
                          <a:spcPts val="1400"/>
                        </a:lnSpc>
                        <a:spcAft>
                          <a:spcPts val="0"/>
                        </a:spcAft>
                      </a:pPr>
                      <a:r>
                        <a:rPr lang="en-US" sz="1400" b="1" kern="100" dirty="0">
                          <a:effectLst/>
                          <a:latin typeface="Meiryo UI" panose="020B0604030504040204" pitchFamily="50" charset="-128"/>
                          <a:ea typeface="Meiryo UI" panose="020B0604030504040204" pitchFamily="50" charset="-128"/>
                        </a:rPr>
                        <a:t> </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7372" marR="77372" marT="0" marB="0">
                    <a:lnL w="9525" cap="flat" cmpd="sng" algn="ctr">
                      <a:solidFill>
                        <a:srgbClr val="4B4B4B"/>
                      </a:solidFill>
                      <a:prstDash val="solid"/>
                      <a:round/>
                      <a:headEnd type="none" w="med" len="med"/>
                      <a:tailEnd type="none" w="med" len="med"/>
                    </a:lnL>
                    <a:lnR w="9525" cap="flat" cmpd="sng" algn="ctr">
                      <a:solidFill>
                        <a:srgbClr val="4B4B4B"/>
                      </a:solidFill>
                      <a:prstDash val="solid"/>
                      <a:round/>
                      <a:headEnd type="none" w="med" len="med"/>
                      <a:tailEnd type="none" w="med" len="med"/>
                    </a:lnR>
                    <a:lnT w="9525" cap="flat" cmpd="sng" algn="ctr">
                      <a:solidFill>
                        <a:srgbClr val="4B4B4B"/>
                      </a:solidFill>
                      <a:prstDash val="solid"/>
                      <a:round/>
                      <a:headEnd type="none" w="med" len="med"/>
                      <a:tailEnd type="none" w="med" len="med"/>
                    </a:lnT>
                    <a:lnB w="9525" cap="flat" cmpd="sng" algn="ctr">
                      <a:solidFill>
                        <a:srgbClr val="4B4B4B"/>
                      </a:solidFill>
                      <a:prstDash val="solid"/>
                      <a:round/>
                      <a:headEnd type="none" w="med" len="med"/>
                      <a:tailEnd type="none" w="med" len="med"/>
                    </a:lnB>
                    <a:solidFill>
                      <a:schemeClr val="bg1"/>
                    </a:solidFill>
                  </a:tcPr>
                </a:tc>
                <a:tc>
                  <a:txBody>
                    <a:bodyPr/>
                    <a:lstStyle/>
                    <a:p>
                      <a:pPr marL="200025" indent="-200025">
                        <a:lnSpc>
                          <a:spcPts val="1400"/>
                        </a:lnSpc>
                        <a:spcAft>
                          <a:spcPts val="0"/>
                        </a:spcAft>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7372" marR="77372" marT="0" marB="0">
                    <a:lnL w="9525" cap="flat" cmpd="sng" algn="ctr">
                      <a:solidFill>
                        <a:srgbClr val="4B4B4B"/>
                      </a:solidFill>
                      <a:prstDash val="solid"/>
                      <a:round/>
                      <a:headEnd type="none" w="med" len="med"/>
                      <a:tailEnd type="none" w="med" len="med"/>
                    </a:lnL>
                    <a:lnR w="9525" cap="flat" cmpd="sng" algn="ctr">
                      <a:solidFill>
                        <a:srgbClr val="4B4B4B"/>
                      </a:solidFill>
                      <a:prstDash val="solid"/>
                      <a:round/>
                      <a:headEnd type="none" w="med" len="med"/>
                      <a:tailEnd type="none" w="med" len="med"/>
                    </a:lnR>
                    <a:lnT w="9525" cap="flat" cmpd="sng" algn="ctr">
                      <a:solidFill>
                        <a:srgbClr val="4B4B4B"/>
                      </a:solidFill>
                      <a:prstDash val="solid"/>
                      <a:round/>
                      <a:headEnd type="none" w="med" len="med"/>
                      <a:tailEnd type="none" w="med" len="med"/>
                    </a:lnT>
                    <a:lnB w="9525" cap="flat" cmpd="sng" algn="ctr">
                      <a:solidFill>
                        <a:srgbClr val="4B4B4B"/>
                      </a:solidFill>
                      <a:prstDash val="solid"/>
                      <a:round/>
                      <a:headEnd type="none" w="med" len="med"/>
                      <a:tailEnd type="none" w="med" len="med"/>
                    </a:lnB>
                    <a:solidFill>
                      <a:schemeClr val="bg1"/>
                    </a:solidFill>
                  </a:tcPr>
                </a:tc>
                <a:extLst>
                  <a:ext uri="{0D108BD9-81ED-4DB2-BD59-A6C34878D82A}">
                    <a16:rowId xmlns:a16="http://schemas.microsoft.com/office/drawing/2014/main" val="3303701526"/>
                  </a:ext>
                </a:extLst>
              </a:tr>
              <a:tr h="1368000">
                <a:tc>
                  <a:txBody>
                    <a:bodyPr/>
                    <a:lstStyle/>
                    <a:p>
                      <a:pPr marL="200025" indent="-200025" algn="ctr">
                        <a:lnSpc>
                          <a:spcPts val="1400"/>
                        </a:lnSpc>
                        <a:spcAft>
                          <a:spcPts val="0"/>
                        </a:spcAft>
                      </a:pPr>
                      <a:r>
                        <a:rPr lang="ja-JP" sz="1400" b="1" kern="100" dirty="0">
                          <a:solidFill>
                            <a:schemeClr val="bg1"/>
                          </a:solidFill>
                          <a:effectLst/>
                          <a:latin typeface="Meiryo UI" panose="020B0604030504040204" pitchFamily="50" charset="-128"/>
                          <a:ea typeface="Meiryo UI" panose="020B0604030504040204" pitchFamily="50" charset="-128"/>
                        </a:rPr>
                        <a:t>３</a:t>
                      </a:r>
                      <a:endParaRPr lang="ja-JP" sz="14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7372" marR="77372" marT="0" marB="0" anchor="ctr">
                    <a:lnL w="9525" cap="flat" cmpd="sng" algn="ctr">
                      <a:solidFill>
                        <a:srgbClr val="4B4B4B"/>
                      </a:solidFill>
                      <a:prstDash val="solid"/>
                      <a:round/>
                      <a:headEnd type="none" w="med" len="med"/>
                      <a:tailEnd type="none" w="med" len="med"/>
                    </a:lnL>
                    <a:lnR w="9525" cap="flat" cmpd="sng" algn="ctr">
                      <a:solidFill>
                        <a:srgbClr val="4B4B4B"/>
                      </a:solidFill>
                      <a:prstDash val="solid"/>
                      <a:round/>
                      <a:headEnd type="none" w="med" len="med"/>
                      <a:tailEnd type="none" w="med" len="med"/>
                    </a:lnR>
                    <a:lnT w="9525" cap="flat" cmpd="sng" algn="ctr">
                      <a:solidFill>
                        <a:srgbClr val="4B4B4B"/>
                      </a:solidFill>
                      <a:prstDash val="solid"/>
                      <a:round/>
                      <a:headEnd type="none" w="med" len="med"/>
                      <a:tailEnd type="none" w="med" len="med"/>
                    </a:lnT>
                    <a:lnB w="9525" cap="flat" cmpd="sng" algn="ctr">
                      <a:solidFill>
                        <a:srgbClr val="4B4B4B"/>
                      </a:solidFill>
                      <a:prstDash val="solid"/>
                      <a:round/>
                      <a:headEnd type="none" w="med" len="med"/>
                      <a:tailEnd type="none" w="med" len="med"/>
                    </a:lnB>
                    <a:solidFill>
                      <a:srgbClr val="002060"/>
                    </a:solidFill>
                  </a:tcPr>
                </a:tc>
                <a:tc>
                  <a:txBody>
                    <a:bodyPr/>
                    <a:lstStyle/>
                    <a:p>
                      <a:pPr marL="200025" indent="-200025">
                        <a:lnSpc>
                          <a:spcPts val="1400"/>
                        </a:lnSpc>
                        <a:spcAft>
                          <a:spcPts val="0"/>
                        </a:spcAft>
                      </a:pPr>
                      <a:r>
                        <a:rPr lang="en-US" sz="1400" b="1" kern="100" dirty="0">
                          <a:effectLst/>
                          <a:latin typeface="Meiryo UI" panose="020B0604030504040204" pitchFamily="50" charset="-128"/>
                          <a:ea typeface="Meiryo UI" panose="020B0604030504040204" pitchFamily="50" charset="-128"/>
                        </a:rPr>
                        <a:t> </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7372" marR="77372" marT="0" marB="0">
                    <a:lnL w="9525" cap="flat" cmpd="sng" algn="ctr">
                      <a:solidFill>
                        <a:srgbClr val="4B4B4B"/>
                      </a:solidFill>
                      <a:prstDash val="solid"/>
                      <a:round/>
                      <a:headEnd type="none" w="med" len="med"/>
                      <a:tailEnd type="none" w="med" len="med"/>
                    </a:lnL>
                    <a:lnR w="9525" cap="flat" cmpd="sng" algn="ctr">
                      <a:solidFill>
                        <a:srgbClr val="4B4B4B"/>
                      </a:solidFill>
                      <a:prstDash val="solid"/>
                      <a:round/>
                      <a:headEnd type="none" w="med" len="med"/>
                      <a:tailEnd type="none" w="med" len="med"/>
                    </a:lnR>
                    <a:lnT w="9525" cap="flat" cmpd="sng" algn="ctr">
                      <a:solidFill>
                        <a:srgbClr val="4B4B4B"/>
                      </a:solidFill>
                      <a:prstDash val="solid"/>
                      <a:round/>
                      <a:headEnd type="none" w="med" len="med"/>
                      <a:tailEnd type="none" w="med" len="med"/>
                    </a:lnT>
                    <a:lnB w="9525" cap="flat" cmpd="sng" algn="ctr">
                      <a:solidFill>
                        <a:srgbClr val="4B4B4B"/>
                      </a:solidFill>
                      <a:prstDash val="solid"/>
                      <a:round/>
                      <a:headEnd type="none" w="med" len="med"/>
                      <a:tailEnd type="none" w="med" len="med"/>
                    </a:lnB>
                    <a:solidFill>
                      <a:schemeClr val="bg1"/>
                    </a:solidFill>
                  </a:tcPr>
                </a:tc>
                <a:tc>
                  <a:txBody>
                    <a:bodyPr/>
                    <a:lstStyle/>
                    <a:p>
                      <a:pPr marL="200025" indent="-200025">
                        <a:lnSpc>
                          <a:spcPts val="1400"/>
                        </a:lnSpc>
                        <a:spcAft>
                          <a:spcPts val="0"/>
                        </a:spcAft>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7372" marR="77372" marT="0" marB="0">
                    <a:lnL w="9525" cap="flat" cmpd="sng" algn="ctr">
                      <a:solidFill>
                        <a:srgbClr val="4B4B4B"/>
                      </a:solidFill>
                      <a:prstDash val="solid"/>
                      <a:round/>
                      <a:headEnd type="none" w="med" len="med"/>
                      <a:tailEnd type="none" w="med" len="med"/>
                    </a:lnL>
                    <a:lnR w="9525" cap="flat" cmpd="sng" algn="ctr">
                      <a:solidFill>
                        <a:srgbClr val="4B4B4B"/>
                      </a:solidFill>
                      <a:prstDash val="solid"/>
                      <a:round/>
                      <a:headEnd type="none" w="med" len="med"/>
                      <a:tailEnd type="none" w="med" len="med"/>
                    </a:lnR>
                    <a:lnT w="9525" cap="flat" cmpd="sng" algn="ctr">
                      <a:solidFill>
                        <a:srgbClr val="4B4B4B"/>
                      </a:solidFill>
                      <a:prstDash val="solid"/>
                      <a:round/>
                      <a:headEnd type="none" w="med" len="med"/>
                      <a:tailEnd type="none" w="med" len="med"/>
                    </a:lnT>
                    <a:lnB w="9525" cap="flat" cmpd="sng" algn="ctr">
                      <a:solidFill>
                        <a:srgbClr val="4B4B4B"/>
                      </a:solidFill>
                      <a:prstDash val="solid"/>
                      <a:round/>
                      <a:headEnd type="none" w="med" len="med"/>
                      <a:tailEnd type="none" w="med" len="med"/>
                    </a:lnB>
                    <a:solidFill>
                      <a:schemeClr val="bg1"/>
                    </a:solidFill>
                  </a:tcPr>
                </a:tc>
                <a:extLst>
                  <a:ext uri="{0D108BD9-81ED-4DB2-BD59-A6C34878D82A}">
                    <a16:rowId xmlns:a16="http://schemas.microsoft.com/office/drawing/2014/main" val="1085767025"/>
                  </a:ext>
                </a:extLst>
              </a:tr>
            </a:tbl>
          </a:graphicData>
        </a:graphic>
      </p:graphicFrame>
      <p:sp>
        <p:nvSpPr>
          <p:cNvPr id="24" name="Rectangle 1">
            <a:extLst>
              <a:ext uri="{FF2B5EF4-FFF2-40B4-BE49-F238E27FC236}">
                <a16:creationId xmlns:a16="http://schemas.microsoft.com/office/drawing/2014/main" id="{F4D4D7C5-B31F-4999-BE1E-B60127F2E13A}"/>
              </a:ext>
            </a:extLst>
          </p:cNvPr>
          <p:cNvSpPr>
            <a:spLocks noChangeArrowheads="1"/>
          </p:cNvSpPr>
          <p:nvPr/>
        </p:nvSpPr>
        <p:spPr bwMode="auto">
          <a:xfrm>
            <a:off x="1487488" y="6402322"/>
            <a:ext cx="10296000" cy="322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2542" tIns="56271" rIns="112542" bIns="56271" numCol="1" anchor="ctr" anchorCtr="0" compatLnSpc="1">
            <a:prstTxWarp prst="textNoShape">
              <a:avLst/>
            </a:prstTxWarp>
            <a:spAutoFit/>
          </a:bodyPr>
          <a:lstStyle/>
          <a:p>
            <a:pPr defTabSz="1125437"/>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注　</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質問事項の欄が</a:t>
            </a:r>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不足する場合は、適宜行を増やして</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ください。</a:t>
            </a:r>
            <a:endParaRPr kumimoji="0" lang="ja-JP" altLang="ja-JP" sz="2215" b="1" dirty="0">
              <a:solidFill>
                <a:srgbClr val="4B4B4B"/>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2578C210-1B30-A61F-564B-833D905D2F53}"/>
              </a:ext>
            </a:extLst>
          </p:cNvPr>
          <p:cNvSpPr/>
          <p:nvPr/>
        </p:nvSpPr>
        <p:spPr>
          <a:xfrm>
            <a:off x="1343472" y="908720"/>
            <a:ext cx="10584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実証</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事業のうち、</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RFI</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を提出いただく実証事業名（実証事業の概要に記入の「実証事業名」参照 ）を記入ください</a:t>
            </a:r>
          </a:p>
        </p:txBody>
      </p:sp>
      <p:sp>
        <p:nvSpPr>
          <p:cNvPr id="4" name="正方形/長方形 3">
            <a:extLst>
              <a:ext uri="{FF2B5EF4-FFF2-40B4-BE49-F238E27FC236}">
                <a16:creationId xmlns:a16="http://schemas.microsoft.com/office/drawing/2014/main" id="{0AC50B95-A7D8-D116-545C-1F3B8E55D49B}"/>
              </a:ext>
            </a:extLst>
          </p:cNvPr>
          <p:cNvSpPr/>
          <p:nvPr/>
        </p:nvSpPr>
        <p:spPr>
          <a:xfrm>
            <a:off x="119336" y="908768"/>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実証事業名</a:t>
            </a:r>
          </a:p>
        </p:txBody>
      </p:sp>
      <p:sp>
        <p:nvSpPr>
          <p:cNvPr id="5" name="正方形/長方形 4">
            <a:extLst>
              <a:ext uri="{FF2B5EF4-FFF2-40B4-BE49-F238E27FC236}">
                <a16:creationId xmlns:a16="http://schemas.microsoft.com/office/drawing/2014/main" id="{9F7310E8-F13E-984B-77D7-4550A9FB5B20}"/>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6" name="正方形/長方形 5">
            <a:extLst>
              <a:ext uri="{FF2B5EF4-FFF2-40B4-BE49-F238E27FC236}">
                <a16:creationId xmlns:a16="http://schemas.microsoft.com/office/drawing/2014/main" id="{DFBFCC7B-146C-4D37-860E-ED2D76B9C7FC}"/>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54F41116-2629-804E-68D4-16B06229A018}"/>
              </a:ext>
            </a:extLst>
          </p:cNvPr>
          <p:cNvSpPr/>
          <p:nvPr/>
        </p:nvSpPr>
        <p:spPr>
          <a:xfrm>
            <a:off x="119336" y="1412824"/>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連絡先</a:t>
            </a:r>
          </a:p>
        </p:txBody>
      </p:sp>
      <p:sp>
        <p:nvSpPr>
          <p:cNvPr id="8" name="正方形/長方形 7">
            <a:extLst>
              <a:ext uri="{FF2B5EF4-FFF2-40B4-BE49-F238E27FC236}">
                <a16:creationId xmlns:a16="http://schemas.microsoft.com/office/drawing/2014/main" id="{7746C8DC-9BCB-6C86-BFED-4F32FE6A3711}"/>
              </a:ext>
            </a:extLst>
          </p:cNvPr>
          <p:cNvSpPr/>
          <p:nvPr/>
        </p:nvSpPr>
        <p:spPr>
          <a:xfrm>
            <a:off x="1343472" y="1412824"/>
            <a:ext cx="3528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担当者氏名</a:t>
            </a:r>
          </a:p>
        </p:txBody>
      </p:sp>
      <p:sp>
        <p:nvSpPr>
          <p:cNvPr id="9" name="正方形/長方形 8">
            <a:extLst>
              <a:ext uri="{FF2B5EF4-FFF2-40B4-BE49-F238E27FC236}">
                <a16:creationId xmlns:a16="http://schemas.microsoft.com/office/drawing/2014/main" id="{B37D6872-20AE-856C-9112-33FED38B4D14}"/>
              </a:ext>
            </a:extLst>
          </p:cNvPr>
          <p:cNvSpPr/>
          <p:nvPr/>
        </p:nvSpPr>
        <p:spPr>
          <a:xfrm>
            <a:off x="4872256" y="1412824"/>
            <a:ext cx="3528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電話番号</a:t>
            </a:r>
          </a:p>
        </p:txBody>
      </p:sp>
      <p:sp>
        <p:nvSpPr>
          <p:cNvPr id="10" name="正方形/長方形 9">
            <a:extLst>
              <a:ext uri="{FF2B5EF4-FFF2-40B4-BE49-F238E27FC236}">
                <a16:creationId xmlns:a16="http://schemas.microsoft.com/office/drawing/2014/main" id="{31E378EE-F895-E45F-EBF4-9DFB0E75CB99}"/>
              </a:ext>
            </a:extLst>
          </p:cNvPr>
          <p:cNvSpPr/>
          <p:nvPr/>
        </p:nvSpPr>
        <p:spPr>
          <a:xfrm>
            <a:off x="8400256" y="1412824"/>
            <a:ext cx="3528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メールアドレス</a:t>
            </a:r>
          </a:p>
        </p:txBody>
      </p:sp>
    </p:spTree>
    <p:extLst>
      <p:ext uri="{BB962C8B-B14F-4D97-AF65-F5344CB8AC3E}">
        <p14:creationId xmlns:p14="http://schemas.microsoft.com/office/powerpoint/2010/main" val="3146496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9C18A7-C8B5-019C-67AA-C9152C3289C3}"/>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4D3C731B-CF7F-EB35-E8EA-64F207D66E3C}"/>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2】</a:t>
            </a:r>
            <a:r>
              <a:rPr lang="ja-JP" altLang="en-US" sz="2800" b="1" dirty="0">
                <a:solidFill>
                  <a:srgbClr val="4B4B4B"/>
                </a:solidFill>
                <a:latin typeface="Meiryo UI" panose="020B0604030504040204" pitchFamily="50" charset="-128"/>
                <a:ea typeface="Meiryo UI" panose="020B0604030504040204" pitchFamily="50" charset="-128"/>
              </a:rPr>
              <a:t>活用する</a:t>
            </a:r>
            <a:r>
              <a:rPr lang="en-US" altLang="ja-JP" sz="2800" b="1" dirty="0">
                <a:solidFill>
                  <a:srgbClr val="4B4B4B"/>
                </a:solidFill>
                <a:latin typeface="Meiryo UI" panose="020B0604030504040204" pitchFamily="50" charset="-128"/>
                <a:ea typeface="Meiryo UI" panose="020B0604030504040204" pitchFamily="50" charset="-128"/>
              </a:rPr>
              <a:t>ICT</a:t>
            </a:r>
            <a:r>
              <a:rPr lang="ja-JP" altLang="en-US" sz="2800" b="1" dirty="0">
                <a:solidFill>
                  <a:srgbClr val="4B4B4B"/>
                </a:solidFill>
                <a:latin typeface="Meiryo UI" panose="020B0604030504040204" pitchFamily="50" charset="-128"/>
                <a:ea typeface="Meiryo UI" panose="020B0604030504040204" pitchFamily="50" charset="-128"/>
              </a:rPr>
              <a:t>ツール情報</a:t>
            </a:r>
            <a:endParaRPr lang="ja-JP" altLang="en-US" dirty="0"/>
          </a:p>
        </p:txBody>
      </p:sp>
      <p:sp>
        <p:nvSpPr>
          <p:cNvPr id="2" name="正方形/長方形 1">
            <a:extLst>
              <a:ext uri="{FF2B5EF4-FFF2-40B4-BE49-F238E27FC236}">
                <a16:creationId xmlns:a16="http://schemas.microsoft.com/office/drawing/2014/main" id="{08D808EE-E7E7-CF6A-F6CB-831ED61C848D}"/>
              </a:ext>
            </a:extLst>
          </p:cNvPr>
          <p:cNvSpPr/>
          <p:nvPr/>
        </p:nvSpPr>
        <p:spPr>
          <a:xfrm>
            <a:off x="1343472" y="908720"/>
            <a:ext cx="10584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実証</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事業のうち、</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RFI</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を提出いただく実証事業名（実証事業の概要に記入の「実証事業名」参照 ）を記入ください</a:t>
            </a:r>
          </a:p>
        </p:txBody>
      </p:sp>
      <p:sp>
        <p:nvSpPr>
          <p:cNvPr id="3" name="正方形/長方形 2">
            <a:extLst>
              <a:ext uri="{FF2B5EF4-FFF2-40B4-BE49-F238E27FC236}">
                <a16:creationId xmlns:a16="http://schemas.microsoft.com/office/drawing/2014/main" id="{0F92CA9F-4744-90B2-FF84-CC6F4F840B5B}"/>
              </a:ext>
            </a:extLst>
          </p:cNvPr>
          <p:cNvSpPr/>
          <p:nvPr/>
        </p:nvSpPr>
        <p:spPr>
          <a:xfrm>
            <a:off x="129585" y="1413000"/>
            <a:ext cx="1224000" cy="1079896"/>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導入</a:t>
            </a:r>
            <a:r>
              <a:rPr lang="en-US" altLang="ja-JP" sz="1354" b="1" dirty="0">
                <a:latin typeface="Meiryo UI" panose="020B0604030504040204" pitchFamily="50" charset="-128"/>
                <a:ea typeface="Meiryo UI" panose="020B0604030504040204" pitchFamily="50" charset="-128"/>
              </a:rPr>
              <a:t>ICT</a:t>
            </a:r>
          </a:p>
          <a:p>
            <a:pPr algn="ctr"/>
            <a:r>
              <a:rPr lang="ja-JP" altLang="en-US" sz="1354" b="1" dirty="0">
                <a:latin typeface="Meiryo UI" panose="020B0604030504040204" pitchFamily="50" charset="-128"/>
                <a:ea typeface="Meiryo UI" panose="020B0604030504040204" pitchFamily="50" charset="-128"/>
              </a:rPr>
              <a:t>ツール</a:t>
            </a:r>
            <a:endParaRPr lang="en-US" altLang="ja-JP" sz="1354" b="1"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53B03455-0746-C4F4-2F19-607E616FB978}"/>
              </a:ext>
            </a:extLst>
          </p:cNvPr>
          <p:cNvSpPr/>
          <p:nvPr/>
        </p:nvSpPr>
        <p:spPr>
          <a:xfrm>
            <a:off x="1343472" y="1413000"/>
            <a:ext cx="10584000" cy="1079896"/>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実証事業において、活用する想定の</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ICT</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ツール名を記入ください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（ツールを紹介している</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HP</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等あれば、その</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URL</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もを貼付してください）</a:t>
            </a:r>
          </a:p>
        </p:txBody>
      </p:sp>
      <p:sp>
        <p:nvSpPr>
          <p:cNvPr id="9" name="正方形/長方形 8">
            <a:extLst>
              <a:ext uri="{FF2B5EF4-FFF2-40B4-BE49-F238E27FC236}">
                <a16:creationId xmlns:a16="http://schemas.microsoft.com/office/drawing/2014/main" id="{2BA402C8-B9FA-904A-2BB5-E58B19538526}"/>
              </a:ext>
            </a:extLst>
          </p:cNvPr>
          <p:cNvSpPr/>
          <p:nvPr/>
        </p:nvSpPr>
        <p:spPr>
          <a:xfrm>
            <a:off x="119336" y="2565128"/>
            <a:ext cx="1224000" cy="4176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導入</a:t>
            </a:r>
            <a:r>
              <a:rPr lang="en-US" altLang="ja-JP" sz="1354" b="1" dirty="0">
                <a:latin typeface="Meiryo UI" panose="020B0604030504040204" pitchFamily="50" charset="-128"/>
                <a:ea typeface="Meiryo UI" panose="020B0604030504040204" pitchFamily="50" charset="-128"/>
              </a:rPr>
              <a:t>ICT</a:t>
            </a:r>
          </a:p>
          <a:p>
            <a:pPr algn="ctr"/>
            <a:r>
              <a:rPr lang="ja-JP" altLang="en-US" sz="1354" b="1" dirty="0">
                <a:latin typeface="Meiryo UI" panose="020B0604030504040204" pitchFamily="50" charset="-128"/>
                <a:ea typeface="Meiryo UI" panose="020B0604030504040204" pitchFamily="50" charset="-128"/>
              </a:rPr>
              <a:t>ツール概要</a:t>
            </a:r>
          </a:p>
        </p:txBody>
      </p:sp>
      <p:sp>
        <p:nvSpPr>
          <p:cNvPr id="14" name="正方形/長方形 13">
            <a:extLst>
              <a:ext uri="{FF2B5EF4-FFF2-40B4-BE49-F238E27FC236}">
                <a16:creationId xmlns:a16="http://schemas.microsoft.com/office/drawing/2014/main" id="{934244C1-AB45-5CBC-BE82-5F8907C31F8A}"/>
              </a:ext>
            </a:extLst>
          </p:cNvPr>
          <p:cNvSpPr/>
          <p:nvPr/>
        </p:nvSpPr>
        <p:spPr>
          <a:xfrm>
            <a:off x="1343472" y="2565128"/>
            <a:ext cx="10584000" cy="4176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上記、「導入</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ICT</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ツール」について、サービス構成図等やサービス概要を記入ください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（概要のご説明は、画像、図等の添付や別紙をご用意いただいても差し支えございません）</a:t>
            </a:r>
          </a:p>
          <a:p>
            <a:pPr>
              <a:defRPr/>
            </a:pPr>
            <a:endParaRPr lang="en-US" altLang="ja-JP" sz="1477" dirty="0">
              <a:solidFill>
                <a:schemeClr val="tx1"/>
              </a:solidFill>
              <a:latin typeface="Meiryo UI" panose="020B0604030504040204" pitchFamily="50" charset="-128"/>
              <a:ea typeface="Meiryo UI" panose="020B0604030504040204" pitchFamily="50" charset="-128"/>
            </a:endParaRPr>
          </a:p>
          <a:p>
            <a:pPr>
              <a:defRPr/>
            </a:pPr>
            <a:endParaRPr lang="en-US" altLang="ja-JP" sz="1477" dirty="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6202BE91-C2F7-9C0C-32A4-5FBEBAAE0610}"/>
              </a:ext>
            </a:extLst>
          </p:cNvPr>
          <p:cNvSpPr/>
          <p:nvPr/>
        </p:nvSpPr>
        <p:spPr>
          <a:xfrm>
            <a:off x="119336" y="908768"/>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実証事業名</a:t>
            </a:r>
          </a:p>
        </p:txBody>
      </p:sp>
      <p:sp>
        <p:nvSpPr>
          <p:cNvPr id="16" name="正方形/長方形 15">
            <a:extLst>
              <a:ext uri="{FF2B5EF4-FFF2-40B4-BE49-F238E27FC236}">
                <a16:creationId xmlns:a16="http://schemas.microsoft.com/office/drawing/2014/main" id="{F4F2CC9F-24B1-5D77-B6DC-08C09A4E6E3D}"/>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52" name="正方形/長方形 51">
            <a:extLst>
              <a:ext uri="{FF2B5EF4-FFF2-40B4-BE49-F238E27FC236}">
                <a16:creationId xmlns:a16="http://schemas.microsoft.com/office/drawing/2014/main" id="{279A9A23-8A8C-78B4-6A04-A6B83406C90A}"/>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492004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8ED3E217-088D-4018-A72D-D400BEA58DD4}"/>
              </a:ext>
            </a:extLst>
          </p:cNvPr>
          <p:cNvSpPr/>
          <p:nvPr/>
        </p:nvSpPr>
        <p:spPr>
          <a:xfrm>
            <a:off x="119336" y="1413368"/>
            <a:ext cx="1224000" cy="5328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実証事業</a:t>
            </a:r>
            <a:r>
              <a:rPr lang="ja-JP" altLang="en-US" sz="1354" b="1">
                <a:latin typeface="Meiryo UI" panose="020B0604030504040204" pitchFamily="50" charset="-128"/>
                <a:ea typeface="Meiryo UI" panose="020B0604030504040204" pitchFamily="50" charset="-128"/>
              </a:rPr>
              <a:t>への</a:t>
            </a:r>
            <a:endParaRPr lang="en-US" altLang="ja-JP" sz="1354" b="1" dirty="0">
              <a:latin typeface="Meiryo UI" panose="020B0604030504040204" pitchFamily="50" charset="-128"/>
              <a:ea typeface="Meiryo UI" panose="020B0604030504040204" pitchFamily="50" charset="-128"/>
            </a:endParaRPr>
          </a:p>
          <a:p>
            <a:pPr algn="ctr"/>
            <a:r>
              <a:rPr lang="ja-JP" altLang="en-US" sz="1354" b="1" dirty="0">
                <a:latin typeface="Meiryo UI" panose="020B0604030504040204" pitchFamily="50" charset="-128"/>
                <a:ea typeface="Meiryo UI" panose="020B0604030504040204" pitchFamily="50" charset="-128"/>
              </a:rPr>
              <a:t>提案内容</a:t>
            </a:r>
          </a:p>
        </p:txBody>
      </p:sp>
      <p:sp>
        <p:nvSpPr>
          <p:cNvPr id="20" name="正方形/長方形 19">
            <a:extLst>
              <a:ext uri="{FF2B5EF4-FFF2-40B4-BE49-F238E27FC236}">
                <a16:creationId xmlns:a16="http://schemas.microsoft.com/office/drawing/2014/main" id="{1D05542F-4B77-42C0-845D-26A4A3C1FE8E}"/>
              </a:ext>
            </a:extLst>
          </p:cNvPr>
          <p:cNvSpPr/>
          <p:nvPr/>
        </p:nvSpPr>
        <p:spPr>
          <a:xfrm>
            <a:off x="1343472" y="1412776"/>
            <a:ext cx="10584000" cy="5328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上記「導入</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ICT</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ツール」を活用し、どのような方法を想定しているか、箇条書きで記入ください</a:t>
            </a:r>
          </a:p>
          <a:p>
            <a:pPr>
              <a:defRPr/>
            </a:pPr>
            <a:endParaRPr lang="en-US" altLang="ja-JP" sz="1477" dirty="0">
              <a:solidFill>
                <a:schemeClr val="tx1"/>
              </a:solidFill>
              <a:latin typeface="Meiryo UI" panose="020B0604030504040204" pitchFamily="50" charset="-128"/>
              <a:ea typeface="Meiryo UI" panose="020B0604030504040204" pitchFamily="50" charset="-128"/>
            </a:endParaRPr>
          </a:p>
          <a:p>
            <a:pPr>
              <a:defRPr/>
            </a:pPr>
            <a:endParaRPr lang="en-US" altLang="ja-JP" sz="1477" dirty="0">
              <a:solidFill>
                <a:schemeClr val="tx1"/>
              </a:solidFill>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F7C04689-B22A-42BF-BD58-0EB442E0A3E1}"/>
              </a:ext>
            </a:extLst>
          </p:cNvPr>
          <p:cNvGraphicFramePr>
            <a:graphicFrameLocks noGrp="1"/>
          </p:cNvGraphicFramePr>
          <p:nvPr>
            <p:extLst>
              <p:ext uri="{D42A27DB-BD31-4B8C-83A1-F6EECF244321}">
                <p14:modId xmlns:p14="http://schemas.microsoft.com/office/powerpoint/2010/main" val="1710876247"/>
              </p:ext>
            </p:extLst>
          </p:nvPr>
        </p:nvGraphicFramePr>
        <p:xfrm>
          <a:off x="1487488" y="1789134"/>
          <a:ext cx="10285898" cy="4896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1850113968"/>
                    </a:ext>
                  </a:extLst>
                </a:gridCol>
                <a:gridCol w="8773898">
                  <a:extLst>
                    <a:ext uri="{9D8B030D-6E8A-4147-A177-3AD203B41FA5}">
                      <a16:colId xmlns:a16="http://schemas.microsoft.com/office/drawing/2014/main" val="2040526231"/>
                    </a:ext>
                  </a:extLst>
                </a:gridCol>
              </a:tblGrid>
              <a:tr h="360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spc="-120" dirty="0">
                          <a:solidFill>
                            <a:schemeClr val="bg1"/>
                          </a:solidFill>
                          <a:latin typeface="Meiryo UI" panose="020B0604030504040204" pitchFamily="50" charset="-128"/>
                          <a:ea typeface="Meiryo UI" panose="020B0604030504040204" pitchFamily="50" charset="-128"/>
                        </a:rPr>
                        <a:t>提案内容　</a:t>
                      </a:r>
                      <a:r>
                        <a:rPr lang="en-US" altLang="ja-JP" sz="1400" b="1" spc="-120" dirty="0">
                          <a:solidFill>
                            <a:schemeClr val="bg1"/>
                          </a:solidFill>
                          <a:latin typeface="Meiryo UI" panose="020B0604030504040204" pitchFamily="50" charset="-128"/>
                          <a:ea typeface="Meiryo UI" panose="020B0604030504040204" pitchFamily="50" charset="-128"/>
                        </a:rPr>
                        <a:t>※ICT</a:t>
                      </a:r>
                      <a:r>
                        <a:rPr lang="ja-JP" altLang="en-US" sz="1400" b="1" spc="-120" dirty="0">
                          <a:solidFill>
                            <a:schemeClr val="bg1"/>
                          </a:solidFill>
                          <a:latin typeface="Meiryo UI" panose="020B0604030504040204" pitchFamily="50" charset="-128"/>
                          <a:ea typeface="Meiryo UI" panose="020B0604030504040204" pitchFamily="50" charset="-128"/>
                        </a:rPr>
                        <a:t>企業様にて、別途、追加資料をご用意いただいても差し支えございません。</a:t>
                      </a:r>
                      <a:endParaRPr lang="en-US" altLang="ja-JP" sz="1400" b="1" spc="-120" dirty="0">
                        <a:solidFill>
                          <a:schemeClr val="bg1"/>
                        </a:solidFill>
                        <a:latin typeface="Meiryo UI" panose="020B0604030504040204" pitchFamily="50" charset="-128"/>
                        <a:ea typeface="Meiryo UI" panose="020B0604030504040204" pitchFamily="50" charset="-128"/>
                      </a:endParaRPr>
                    </a:p>
                  </a:txBody>
                  <a:tcPr marL="44308" marR="44308" marT="44308" marB="443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spc="-120" dirty="0">
                        <a:solidFill>
                          <a:schemeClr val="bg1"/>
                        </a:solidFill>
                        <a:latin typeface="Meiryo UI" panose="020B0604030504040204" pitchFamily="50" charset="-128"/>
                        <a:ea typeface="Meiryo UI" panose="020B0604030504040204" pitchFamily="50" charset="-128"/>
                      </a:endParaRP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4001210728"/>
                  </a:ext>
                </a:extLst>
              </a:tr>
              <a:tr h="15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b="1" spc="-120" dirty="0">
                          <a:solidFill>
                            <a:schemeClr val="bg1"/>
                          </a:solidFill>
                          <a:latin typeface="Meiryo UI" panose="020B0604030504040204" pitchFamily="50" charset="-128"/>
                          <a:ea typeface="Meiryo UI" panose="020B0604030504040204" pitchFamily="50" charset="-128"/>
                        </a:rPr>
                        <a:t>ICT</a:t>
                      </a:r>
                      <a:r>
                        <a:rPr lang="ja-JP" altLang="en-US" sz="1400" b="1" spc="-120" dirty="0">
                          <a:solidFill>
                            <a:schemeClr val="bg1"/>
                          </a:solidFill>
                          <a:latin typeface="Meiryo UI" panose="020B0604030504040204" pitchFamily="50" charset="-128"/>
                          <a:ea typeface="Meiryo UI" panose="020B0604030504040204" pitchFamily="50" charset="-128"/>
                        </a:rPr>
                        <a:t>ツール等の導入</a:t>
                      </a:r>
                      <a:endParaRPr lang="en-US" altLang="ja-JP" sz="1400" b="1" spc="-120" dirty="0">
                        <a:solidFill>
                          <a:schemeClr val="bg1"/>
                        </a:solidFill>
                        <a:latin typeface="Meiryo UI" panose="020B0604030504040204" pitchFamily="50" charset="-128"/>
                        <a:ea typeface="Meiryo UI" panose="020B0604030504040204" pitchFamily="50" charset="-128"/>
                      </a:endParaRPr>
                    </a:p>
                  </a:txBody>
                  <a:tcPr marL="44308" marR="44308" marT="44308" marB="443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実証に向け、準備を予定されている</a:t>
                      </a:r>
                      <a:r>
                        <a:rPr kumimoji="1" lang="en-US" altLang="ja-JP" sz="14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ICT</a:t>
                      </a:r>
                      <a:r>
                        <a:rPr kumimoji="1" lang="ja-JP" altLang="en-US" sz="14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ツールの内容、</a:t>
                      </a:r>
                      <a:br>
                        <a:rPr kumimoji="1" lang="en-US" altLang="ja-JP" sz="14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br>
                      <a:r>
                        <a:rPr kumimoji="1" lang="ja-JP" altLang="en-US" sz="14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導入時に</a:t>
                      </a:r>
                      <a:r>
                        <a:rPr kumimoji="1" lang="en-US" altLang="ja-JP" sz="14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ICT</a:t>
                      </a:r>
                      <a:r>
                        <a:rPr kumimoji="1" lang="ja-JP" altLang="en-US" sz="14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企業様にて実施される予定の内容を記入してください。</a:t>
                      </a:r>
                      <a:endParaRPr kumimoji="1" lang="en-US" altLang="ja-JP" sz="14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1" dirty="0">
                        <a:solidFill>
                          <a:schemeClr val="accent3">
                            <a:lumMod val="60000"/>
                            <a:lumOff val="40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spc="-120" dirty="0">
                        <a:solidFill>
                          <a:schemeClr val="bg1"/>
                        </a:solidFill>
                        <a:latin typeface="Meiryo UI" panose="020B0604030504040204" pitchFamily="50" charset="-128"/>
                        <a:ea typeface="Meiryo UI" panose="020B0604030504040204" pitchFamily="50" charset="-128"/>
                      </a:endParaRPr>
                    </a:p>
                  </a:txBody>
                  <a:tcPr marL="44308" marR="44308" marT="44308" marB="443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83890295"/>
                  </a:ext>
                </a:extLst>
              </a:tr>
              <a:tr h="15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spc="-120" dirty="0">
                          <a:solidFill>
                            <a:schemeClr val="bg1"/>
                          </a:solidFill>
                          <a:latin typeface="Meiryo UI" panose="020B0604030504040204" pitchFamily="50" charset="-128"/>
                          <a:ea typeface="Meiryo UI" panose="020B0604030504040204" pitchFamily="50" charset="-128"/>
                        </a:rPr>
                        <a:t>実証内容（テスト、課題整理　等）</a:t>
                      </a:r>
                      <a:endParaRPr lang="en-US" altLang="ja-JP" sz="1400" b="1" spc="-120" dirty="0">
                        <a:solidFill>
                          <a:schemeClr val="bg1"/>
                        </a:solidFill>
                        <a:latin typeface="Meiryo UI" panose="020B0604030504040204" pitchFamily="50" charset="-128"/>
                        <a:ea typeface="Meiryo UI" panose="020B0604030504040204" pitchFamily="50" charset="-128"/>
                      </a:endParaRPr>
                    </a:p>
                  </a:txBody>
                  <a:tcPr marL="44308" marR="44308" marT="44308" marB="443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業務課題を解決のため、実証方法、実施内容、効果検証方法を記入してください。</a:t>
                      </a:r>
                      <a:endParaRPr kumimoji="1" lang="en-US" altLang="ja-JP" sz="16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a:txBody>
                  <a:tcPr marL="44308" marR="44308" marT="44308" marB="443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60075143"/>
                  </a:ext>
                </a:extLst>
              </a:tr>
              <a:tr h="15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spc="-120" dirty="0">
                          <a:solidFill>
                            <a:schemeClr val="bg1"/>
                          </a:solidFill>
                          <a:latin typeface="Meiryo UI" panose="020B0604030504040204" pitchFamily="50" charset="-128"/>
                          <a:ea typeface="Meiryo UI" panose="020B0604030504040204" pitchFamily="50" charset="-128"/>
                        </a:rPr>
                        <a:t>各所属等への</a:t>
                      </a:r>
                      <a:endParaRPr lang="en-US" altLang="ja-JP" sz="1400" b="1" spc="-120"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spc="-120" dirty="0">
                          <a:solidFill>
                            <a:schemeClr val="bg1"/>
                          </a:solidFill>
                          <a:latin typeface="Meiryo UI" panose="020B0604030504040204" pitchFamily="50" charset="-128"/>
                          <a:ea typeface="Meiryo UI" panose="020B0604030504040204" pitchFamily="50" charset="-128"/>
                        </a:rPr>
                        <a:t>サポート</a:t>
                      </a:r>
                      <a:endParaRPr lang="en-US" altLang="ja-JP" sz="1400" b="1" spc="-120"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1" spc="-120" dirty="0">
                        <a:solidFill>
                          <a:schemeClr val="bg1"/>
                        </a:solidFill>
                        <a:latin typeface="Meiryo UI" panose="020B0604030504040204" pitchFamily="50" charset="-128"/>
                        <a:ea typeface="Meiryo UI" panose="020B0604030504040204" pitchFamily="50" charset="-128"/>
                      </a:endParaRPr>
                    </a:p>
                  </a:txBody>
                  <a:tcPr marL="44308" marR="44308" marT="44308" marB="443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実施事業を円滑に進めるための想定しているサポート内容などを記入してください。</a:t>
                      </a:r>
                      <a:endParaRPr kumimoji="1" lang="en-US" altLang="ja-JP" sz="16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a:txBody>
                  <a:tcPr marL="44308" marR="44308" marT="44308" marB="4430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87405582"/>
                  </a:ext>
                </a:extLst>
              </a:tr>
            </a:tbl>
          </a:graphicData>
        </a:graphic>
      </p:graphicFrame>
      <p:sp>
        <p:nvSpPr>
          <p:cNvPr id="6" name="タイトル 5">
            <a:extLst>
              <a:ext uri="{FF2B5EF4-FFF2-40B4-BE49-F238E27FC236}">
                <a16:creationId xmlns:a16="http://schemas.microsoft.com/office/drawing/2014/main" id="{2E1774E0-7622-2811-D780-5FF61B53CEA9}"/>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3‐1】</a:t>
            </a:r>
            <a:r>
              <a:rPr lang="ja-JP" altLang="en-US" sz="2800" b="1" dirty="0">
                <a:solidFill>
                  <a:srgbClr val="4B4B4B"/>
                </a:solidFill>
                <a:latin typeface="Meiryo UI" panose="020B0604030504040204" pitchFamily="50" charset="-128"/>
                <a:ea typeface="Meiryo UI" panose="020B0604030504040204" pitchFamily="50" charset="-128"/>
              </a:rPr>
              <a:t>提案内容</a:t>
            </a:r>
            <a:endParaRPr lang="ja-JP" altLang="en-US" dirty="0"/>
          </a:p>
        </p:txBody>
      </p:sp>
      <p:sp>
        <p:nvSpPr>
          <p:cNvPr id="7" name="正方形/長方形 6">
            <a:extLst>
              <a:ext uri="{FF2B5EF4-FFF2-40B4-BE49-F238E27FC236}">
                <a16:creationId xmlns:a16="http://schemas.microsoft.com/office/drawing/2014/main" id="{06359A21-079F-1C52-AD3C-DAE0684F5183}"/>
              </a:ext>
            </a:extLst>
          </p:cNvPr>
          <p:cNvSpPr/>
          <p:nvPr/>
        </p:nvSpPr>
        <p:spPr>
          <a:xfrm>
            <a:off x="1343472" y="908720"/>
            <a:ext cx="10584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実証</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事業のうち、</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RFI</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を提出いただく実証事業名（実証事業の概要に記入の「実証事業名」参照 ）を記入ください</a:t>
            </a:r>
          </a:p>
        </p:txBody>
      </p:sp>
      <p:sp>
        <p:nvSpPr>
          <p:cNvPr id="8" name="正方形/長方形 7">
            <a:extLst>
              <a:ext uri="{FF2B5EF4-FFF2-40B4-BE49-F238E27FC236}">
                <a16:creationId xmlns:a16="http://schemas.microsoft.com/office/drawing/2014/main" id="{3DE291DF-1F38-8799-418D-312A08884450}"/>
              </a:ext>
            </a:extLst>
          </p:cNvPr>
          <p:cNvSpPr/>
          <p:nvPr/>
        </p:nvSpPr>
        <p:spPr>
          <a:xfrm>
            <a:off x="119336" y="908768"/>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実証事業名</a:t>
            </a:r>
          </a:p>
        </p:txBody>
      </p:sp>
      <p:sp>
        <p:nvSpPr>
          <p:cNvPr id="9" name="正方形/長方形 8">
            <a:extLst>
              <a:ext uri="{FF2B5EF4-FFF2-40B4-BE49-F238E27FC236}">
                <a16:creationId xmlns:a16="http://schemas.microsoft.com/office/drawing/2014/main" id="{F7550017-4D1E-7790-AAD0-E8444647CC61}"/>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10" name="正方形/長方形 9">
            <a:extLst>
              <a:ext uri="{FF2B5EF4-FFF2-40B4-BE49-F238E27FC236}">
                <a16:creationId xmlns:a16="http://schemas.microsoft.com/office/drawing/2014/main" id="{A6200000-C632-2E01-8A3C-8F9EA3C7D2B9}"/>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303438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EC063-03C2-182E-8FFD-D27BEDC1D72E}"/>
            </a:ext>
          </a:extLst>
        </p:cNvPr>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F765F78C-08FF-D260-2A8D-2571A6B3DDEB}"/>
              </a:ext>
            </a:extLst>
          </p:cNvPr>
          <p:cNvSpPr/>
          <p:nvPr/>
        </p:nvSpPr>
        <p:spPr>
          <a:xfrm>
            <a:off x="119336" y="1413368"/>
            <a:ext cx="1224000" cy="5328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a:latin typeface="Meiryo UI" panose="020B0604030504040204" pitchFamily="50" charset="-128"/>
                <a:ea typeface="Meiryo UI" panose="020B0604030504040204" pitchFamily="50" charset="-128"/>
              </a:rPr>
              <a:t>実証後の</a:t>
            </a:r>
            <a:endParaRPr lang="en-US" altLang="ja-JP" sz="1354" b="1" dirty="0">
              <a:latin typeface="Meiryo UI" panose="020B0604030504040204" pitchFamily="50" charset="-128"/>
              <a:ea typeface="Meiryo UI" panose="020B0604030504040204" pitchFamily="50" charset="-128"/>
            </a:endParaRPr>
          </a:p>
          <a:p>
            <a:pPr algn="ctr"/>
            <a:r>
              <a:rPr lang="ja-JP" altLang="en-US" sz="1354" b="1" dirty="0">
                <a:latin typeface="Meiryo UI" panose="020B0604030504040204" pitchFamily="50" charset="-128"/>
                <a:ea typeface="Meiryo UI" panose="020B0604030504040204" pitchFamily="50" charset="-128"/>
              </a:rPr>
              <a:t>展開イメージ</a:t>
            </a:r>
          </a:p>
        </p:txBody>
      </p:sp>
      <p:sp>
        <p:nvSpPr>
          <p:cNvPr id="20" name="正方形/長方形 19">
            <a:extLst>
              <a:ext uri="{FF2B5EF4-FFF2-40B4-BE49-F238E27FC236}">
                <a16:creationId xmlns:a16="http://schemas.microsoft.com/office/drawing/2014/main" id="{87E61736-D818-A56E-DAAE-EBEE595A5491}"/>
              </a:ext>
            </a:extLst>
          </p:cNvPr>
          <p:cNvSpPr/>
          <p:nvPr/>
        </p:nvSpPr>
        <p:spPr>
          <a:xfrm>
            <a:off x="1343472" y="1412776"/>
            <a:ext cx="10584000" cy="5328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実証後に見据える本番導入（類似業務への本番導入も含む）に向け、どのようなサービス構成、データ管理のあり方が良いか、ポンチ絵をお書きください。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なお、本様式（</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3‐2</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）は提出必須ではないのですが、ご提出いただいた場合は、マッチング会の結果に加点要素として判断させていただきます。</a:t>
            </a:r>
          </a:p>
        </p:txBody>
      </p:sp>
      <p:sp>
        <p:nvSpPr>
          <p:cNvPr id="6" name="タイトル 5">
            <a:extLst>
              <a:ext uri="{FF2B5EF4-FFF2-40B4-BE49-F238E27FC236}">
                <a16:creationId xmlns:a16="http://schemas.microsoft.com/office/drawing/2014/main" id="{842D69BC-FCBC-0B95-D61F-4DACF20BE518}"/>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3‐2】</a:t>
            </a:r>
            <a:r>
              <a:rPr lang="ja-JP" altLang="en-US" sz="2800" b="1" dirty="0">
                <a:solidFill>
                  <a:srgbClr val="4B4B4B"/>
                </a:solidFill>
                <a:latin typeface="Meiryo UI" panose="020B0604030504040204" pitchFamily="50" charset="-128"/>
                <a:ea typeface="Meiryo UI" panose="020B0604030504040204" pitchFamily="50" charset="-128"/>
              </a:rPr>
              <a:t>提案内容（提出任意）</a:t>
            </a:r>
            <a:endParaRPr lang="ja-JP" altLang="en-US" dirty="0"/>
          </a:p>
        </p:txBody>
      </p:sp>
      <p:sp>
        <p:nvSpPr>
          <p:cNvPr id="7" name="正方形/長方形 6">
            <a:extLst>
              <a:ext uri="{FF2B5EF4-FFF2-40B4-BE49-F238E27FC236}">
                <a16:creationId xmlns:a16="http://schemas.microsoft.com/office/drawing/2014/main" id="{1C964908-7ED3-FD0A-3268-BD6943054C8F}"/>
              </a:ext>
            </a:extLst>
          </p:cNvPr>
          <p:cNvSpPr/>
          <p:nvPr/>
        </p:nvSpPr>
        <p:spPr>
          <a:xfrm>
            <a:off x="1343472" y="908720"/>
            <a:ext cx="10584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実証</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事業のうち、</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RFI</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を提出いただく実証事業名（実証事業の概要に記入の「実証事業名」参照 ）を記入ください</a:t>
            </a:r>
          </a:p>
        </p:txBody>
      </p:sp>
      <p:sp>
        <p:nvSpPr>
          <p:cNvPr id="8" name="正方形/長方形 7">
            <a:extLst>
              <a:ext uri="{FF2B5EF4-FFF2-40B4-BE49-F238E27FC236}">
                <a16:creationId xmlns:a16="http://schemas.microsoft.com/office/drawing/2014/main" id="{EBB9F836-88F7-5CD5-7A84-897C08D05728}"/>
              </a:ext>
            </a:extLst>
          </p:cNvPr>
          <p:cNvSpPr/>
          <p:nvPr/>
        </p:nvSpPr>
        <p:spPr>
          <a:xfrm>
            <a:off x="119336" y="908768"/>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実証事業名</a:t>
            </a:r>
          </a:p>
        </p:txBody>
      </p:sp>
      <p:sp>
        <p:nvSpPr>
          <p:cNvPr id="9" name="正方形/長方形 8">
            <a:extLst>
              <a:ext uri="{FF2B5EF4-FFF2-40B4-BE49-F238E27FC236}">
                <a16:creationId xmlns:a16="http://schemas.microsoft.com/office/drawing/2014/main" id="{E54CE4F8-3097-27C4-DE52-3025F1BE1386}"/>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10" name="正方形/長方形 9">
            <a:extLst>
              <a:ext uri="{FF2B5EF4-FFF2-40B4-BE49-F238E27FC236}">
                <a16:creationId xmlns:a16="http://schemas.microsoft.com/office/drawing/2014/main" id="{EEB641E7-89C6-D905-70A0-B120E1379F9B}"/>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508071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C94A2E47-8330-4083-95F7-5452995F1674}"/>
              </a:ext>
            </a:extLst>
          </p:cNvPr>
          <p:cNvSpPr/>
          <p:nvPr/>
        </p:nvSpPr>
        <p:spPr>
          <a:xfrm>
            <a:off x="1343471" y="1412776"/>
            <a:ext cx="10584000" cy="5328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ご提案の実証計画書案（別紙</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参照）の要件概要について、削除や追記を協議したい事項があれば教えてください。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タイトル 4">
            <a:extLst>
              <a:ext uri="{FF2B5EF4-FFF2-40B4-BE49-F238E27FC236}">
                <a16:creationId xmlns:a16="http://schemas.microsoft.com/office/drawing/2014/main" id="{376898E4-78B0-3590-7FCD-8BAA770A6B7B}"/>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4】</a:t>
            </a:r>
            <a:r>
              <a:rPr lang="ja-JP" altLang="en-US" sz="2800" b="1" dirty="0">
                <a:solidFill>
                  <a:srgbClr val="4B4B4B"/>
                </a:solidFill>
                <a:latin typeface="Meiryo UI" panose="020B0604030504040204" pitchFamily="50" charset="-128"/>
                <a:ea typeface="Meiryo UI" panose="020B0604030504040204" pitchFamily="50" charset="-128"/>
              </a:rPr>
              <a:t>実証要件案確認事項①</a:t>
            </a:r>
            <a:r>
              <a:rPr lang="en-US" altLang="ja-JP" sz="2800" b="1" dirty="0">
                <a:solidFill>
                  <a:srgbClr val="4B4B4B"/>
                </a:solidFill>
                <a:latin typeface="Meiryo UI" panose="020B0604030504040204" pitchFamily="50" charset="-128"/>
                <a:ea typeface="Meiryo UI" panose="020B0604030504040204" pitchFamily="50" charset="-128"/>
              </a:rPr>
              <a:t>‐1</a:t>
            </a:r>
            <a:endParaRPr lang="ja-JP" altLang="en-US" dirty="0"/>
          </a:p>
        </p:txBody>
      </p:sp>
      <p:sp>
        <p:nvSpPr>
          <p:cNvPr id="6" name="正方形/長方形 5">
            <a:extLst>
              <a:ext uri="{FF2B5EF4-FFF2-40B4-BE49-F238E27FC236}">
                <a16:creationId xmlns:a16="http://schemas.microsoft.com/office/drawing/2014/main" id="{4CD7E073-044A-1A57-E110-0E99CE88F314}"/>
              </a:ext>
            </a:extLst>
          </p:cNvPr>
          <p:cNvSpPr/>
          <p:nvPr/>
        </p:nvSpPr>
        <p:spPr>
          <a:xfrm>
            <a:off x="1343472" y="908720"/>
            <a:ext cx="10584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600" b="1" dirty="0">
                <a:solidFill>
                  <a:srgbClr val="4B4B4B"/>
                </a:solidFill>
                <a:latin typeface="Meiryo UI" panose="020B0604030504040204" pitchFamily="50" charset="-128"/>
                <a:ea typeface="Meiryo UI" panose="020B0604030504040204" pitchFamily="50" charset="-128"/>
              </a:rPr>
              <a:t>屋外広告物許可申請・登録・管理業務</a:t>
            </a:r>
            <a:endParaRPr kumimoji="0" lang="en-US" altLang="ja-JP" sz="1600" b="1" dirty="0">
              <a:solidFill>
                <a:srgbClr val="4B4B4B"/>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7BAB9DB0-41F7-5B6F-DBCB-2AC9277529B8}"/>
              </a:ext>
            </a:extLst>
          </p:cNvPr>
          <p:cNvSpPr/>
          <p:nvPr/>
        </p:nvSpPr>
        <p:spPr>
          <a:xfrm>
            <a:off x="119336" y="908768"/>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実証事業名</a:t>
            </a:r>
          </a:p>
        </p:txBody>
      </p:sp>
      <p:sp>
        <p:nvSpPr>
          <p:cNvPr id="9" name="正方形/長方形 8">
            <a:extLst>
              <a:ext uri="{FF2B5EF4-FFF2-40B4-BE49-F238E27FC236}">
                <a16:creationId xmlns:a16="http://schemas.microsoft.com/office/drawing/2014/main" id="{01B06F53-BA94-2097-9598-5EA90B88EB51}"/>
              </a:ext>
            </a:extLst>
          </p:cNvPr>
          <p:cNvSpPr/>
          <p:nvPr/>
        </p:nvSpPr>
        <p:spPr>
          <a:xfrm>
            <a:off x="119336" y="1412822"/>
            <a:ext cx="1224000" cy="5328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要件概要</a:t>
            </a:r>
            <a:endParaRPr lang="en-US" altLang="ja-JP" sz="1354" b="1" dirty="0">
              <a:latin typeface="Meiryo UI" panose="020B0604030504040204" pitchFamily="50" charset="-128"/>
              <a:ea typeface="Meiryo UI" panose="020B0604030504040204" pitchFamily="50" charset="-128"/>
            </a:endParaRPr>
          </a:p>
          <a:p>
            <a:pPr algn="ctr"/>
            <a:r>
              <a:rPr lang="ja-JP" altLang="en-US" sz="1354" b="1" dirty="0">
                <a:latin typeface="Meiryo UI" panose="020B0604030504040204" pitchFamily="50" charset="-128"/>
                <a:ea typeface="Meiryo UI" panose="020B0604030504040204" pitchFamily="50" charset="-128"/>
              </a:rPr>
              <a:t>チェック表</a:t>
            </a:r>
          </a:p>
        </p:txBody>
      </p:sp>
      <p:sp>
        <p:nvSpPr>
          <p:cNvPr id="10" name="正方形/長方形 9">
            <a:extLst>
              <a:ext uri="{FF2B5EF4-FFF2-40B4-BE49-F238E27FC236}">
                <a16:creationId xmlns:a16="http://schemas.microsoft.com/office/drawing/2014/main" id="{65AF2CD3-844F-7318-5E48-F84EF99AFC98}"/>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11" name="正方形/長方形 10">
            <a:extLst>
              <a:ext uri="{FF2B5EF4-FFF2-40B4-BE49-F238E27FC236}">
                <a16:creationId xmlns:a16="http://schemas.microsoft.com/office/drawing/2014/main" id="{93F07586-4DB2-F166-B443-D2D5687D40EB}"/>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Rectangle 1">
            <a:extLst>
              <a:ext uri="{FF2B5EF4-FFF2-40B4-BE49-F238E27FC236}">
                <a16:creationId xmlns:a16="http://schemas.microsoft.com/office/drawing/2014/main" id="{1F337AAA-F93F-02F2-DE38-319F92809468}"/>
              </a:ext>
            </a:extLst>
          </p:cNvPr>
          <p:cNvSpPr>
            <a:spLocks noChangeArrowheads="1"/>
          </p:cNvSpPr>
          <p:nvPr/>
        </p:nvSpPr>
        <p:spPr bwMode="auto">
          <a:xfrm>
            <a:off x="1487488" y="6402322"/>
            <a:ext cx="10296000" cy="322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2542" tIns="56271" rIns="112542" bIns="56271" numCol="1" anchor="ctr" anchorCtr="0" compatLnSpc="1">
            <a:prstTxWarp prst="textNoShape">
              <a:avLst/>
            </a:prstTxWarp>
            <a:spAutoFit/>
          </a:bodyPr>
          <a:lstStyle/>
          <a:p>
            <a:pPr defTabSz="1125437"/>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注　</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協議したい内容の欄が</a:t>
            </a:r>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不足</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（要件追記の協議）</a:t>
            </a:r>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する場合は、適宜行を増やして</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ください。</a:t>
            </a:r>
            <a:endParaRPr kumimoji="0" lang="ja-JP" altLang="ja-JP" sz="2215" b="1" dirty="0">
              <a:solidFill>
                <a:srgbClr val="4B4B4B"/>
              </a:solidFill>
              <a:latin typeface="Meiryo UI" panose="020B0604030504040204" pitchFamily="50" charset="-128"/>
              <a:ea typeface="Meiryo UI" panose="020B0604030504040204" pitchFamily="50" charset="-128"/>
            </a:endParaRPr>
          </a:p>
        </p:txBody>
      </p:sp>
      <p:graphicFrame>
        <p:nvGraphicFramePr>
          <p:cNvPr id="16" name="表 15">
            <a:extLst>
              <a:ext uri="{FF2B5EF4-FFF2-40B4-BE49-F238E27FC236}">
                <a16:creationId xmlns:a16="http://schemas.microsoft.com/office/drawing/2014/main" id="{9F7B9564-FFB6-E78C-2AF3-34A8EE297BB1}"/>
              </a:ext>
            </a:extLst>
          </p:cNvPr>
          <p:cNvGraphicFramePr>
            <a:graphicFrameLocks noGrp="1"/>
          </p:cNvGraphicFramePr>
          <p:nvPr>
            <p:extLst>
              <p:ext uri="{D42A27DB-BD31-4B8C-83A1-F6EECF244321}">
                <p14:modId xmlns:p14="http://schemas.microsoft.com/office/powerpoint/2010/main" val="11588634"/>
              </p:ext>
            </p:extLst>
          </p:nvPr>
        </p:nvGraphicFramePr>
        <p:xfrm>
          <a:off x="1415480" y="1700809"/>
          <a:ext cx="10440000" cy="4728478"/>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3514243316"/>
                    </a:ext>
                  </a:extLst>
                </a:gridCol>
                <a:gridCol w="504000">
                  <a:extLst>
                    <a:ext uri="{9D8B030D-6E8A-4147-A177-3AD203B41FA5}">
                      <a16:colId xmlns:a16="http://schemas.microsoft.com/office/drawing/2014/main" val="2893714693"/>
                    </a:ext>
                  </a:extLst>
                </a:gridCol>
                <a:gridCol w="5040000">
                  <a:extLst>
                    <a:ext uri="{9D8B030D-6E8A-4147-A177-3AD203B41FA5}">
                      <a16:colId xmlns:a16="http://schemas.microsoft.com/office/drawing/2014/main" val="1335018896"/>
                    </a:ext>
                  </a:extLst>
                </a:gridCol>
                <a:gridCol w="4464000">
                  <a:extLst>
                    <a:ext uri="{9D8B030D-6E8A-4147-A177-3AD203B41FA5}">
                      <a16:colId xmlns:a16="http://schemas.microsoft.com/office/drawing/2014/main" val="3781357995"/>
                    </a:ext>
                  </a:extLst>
                </a:gridCol>
              </a:tblGrid>
              <a:tr h="288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機能分類</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ctr" defTabSz="562718"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要件仕様案</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協議したい内容</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436678">
                <a:tc rowSpan="11">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機能</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要件</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6">
                  <a:txBody>
                    <a:bodyPr/>
                    <a:lstStyle/>
                    <a:p>
                      <a:pPr algn="ctr">
                        <a:lnSpc>
                          <a:spcPts val="1440"/>
                        </a:lnSpc>
                      </a:pPr>
                      <a:r>
                        <a:rPr kumimoji="1" lang="ja-JP" altLang="en-US" sz="1000" b="0" dirty="0">
                          <a:solidFill>
                            <a:srgbClr val="4B4B4B"/>
                          </a:solidFill>
                          <a:latin typeface="Meiryo UI" panose="020B0604030504040204" pitchFamily="50" charset="-128"/>
                          <a:ea typeface="Meiryo UI" panose="020B0604030504040204" pitchFamily="50" charset="-128"/>
                        </a:rPr>
                        <a:t>台帳</a:t>
                      </a:r>
                      <a:endParaRPr kumimoji="1" lang="en-US" altLang="ja-JP" sz="1000" b="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b="0" dirty="0">
                          <a:solidFill>
                            <a:srgbClr val="4B4B4B"/>
                          </a:solidFill>
                          <a:latin typeface="Meiryo UI" panose="020B0604030504040204" pitchFamily="50" charset="-128"/>
                          <a:ea typeface="Meiryo UI" panose="020B0604030504040204" pitchFamily="50" charset="-128"/>
                        </a:rPr>
                        <a:t>管理</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b="0" dirty="0">
                          <a:solidFill>
                            <a:srgbClr val="4B4B4B"/>
                          </a:solidFill>
                          <a:latin typeface="Meiryo UI" panose="020B0604030504040204" pitchFamily="50" charset="-128"/>
                          <a:ea typeface="Meiryo UI" panose="020B0604030504040204" pitchFamily="50" charset="-128"/>
                        </a:rPr>
                        <a:t>屋外広告物データに関し、表形式の画面で一覧化し、閲覧できること。（一覧情報として管理するカラム項目：事業者名、設置場所、現地検査実施日、結果整理等は、原課と要調整）</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96763847"/>
                  </a:ext>
                </a:extLst>
              </a:tr>
              <a:tr h="25518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nSpc>
                          <a:spcPts val="1440"/>
                        </a:lnSpc>
                      </a:pPr>
                      <a:endParaRPr kumimoji="1" lang="ja-JP" altLang="en-US" sz="1200" dirty="0">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b="0" dirty="0">
                          <a:solidFill>
                            <a:srgbClr val="4B4B4B"/>
                          </a:solidFill>
                          <a:latin typeface="Meiryo UI" panose="020B0604030504040204" pitchFamily="50" charset="-128"/>
                          <a:ea typeface="Meiryo UI" panose="020B0604030504040204" pitchFamily="50" charset="-128"/>
                        </a:rPr>
                        <a:t>各案件ごとに申請日、許認可状況、現地確認結果、指摘事項等の進捗を検索、管理できること。</a:t>
                      </a:r>
                      <a:endParaRPr lang="en-US" altLang="ja-JP"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36173482"/>
                  </a:ext>
                </a:extLst>
              </a:tr>
              <a:tr h="43667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ts val="144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b="0" dirty="0">
                          <a:solidFill>
                            <a:srgbClr val="4B4B4B"/>
                          </a:solidFill>
                          <a:latin typeface="Meiryo UI" panose="020B0604030504040204" pitchFamily="50" charset="-128"/>
                          <a:ea typeface="Meiryo UI" panose="020B0604030504040204" pitchFamily="50" charset="-128"/>
                        </a:rPr>
                        <a:t>一覧で表示される各屋外広告物情報を選択（一覧化された対象情報をクリック）することで、申請書情報や申請関連ファイルの詳細が個票として閲覧できること。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53376711"/>
                  </a:ext>
                </a:extLst>
              </a:tr>
              <a:tr h="25518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endParaRPr dirty="0"/>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b="0" dirty="0">
                          <a:solidFill>
                            <a:srgbClr val="4B4B4B"/>
                          </a:solidFill>
                          <a:latin typeface="Meiryo UI" panose="020B0604030504040204" pitchFamily="50" charset="-128"/>
                          <a:ea typeface="Meiryo UI" panose="020B0604030504040204" pitchFamily="50" charset="-128"/>
                        </a:rPr>
                        <a:t>各屋外広告物情報は、一覧画面及び個票画面のそれぞれから更新・変更ができること。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8795137"/>
                  </a:ext>
                </a:extLst>
              </a:tr>
              <a:tr h="618168">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b="0" dirty="0">
                          <a:solidFill>
                            <a:srgbClr val="4B4B4B"/>
                          </a:solidFill>
                          <a:latin typeface="Meiryo UI" panose="020B0604030504040204" pitchFamily="50" charset="-128"/>
                          <a:ea typeface="Meiryo UI" panose="020B0604030504040204" pitchFamily="50" charset="-128"/>
                        </a:rPr>
                        <a:t>屋外広告物の設置状況、現地確認状況等をダッシュボードで可視化し、利用ユーザ（都市計画課職員及び各土木事務所職員）が一目で屋外広告物の設置場所、現地確認状況等を把握できるようにすること。</a:t>
                      </a:r>
                      <a:endParaRPr kumimoji="1" lang="en-US" altLang="ja-JP" sz="1000" b="0" kern="1200" dirty="0">
                        <a:solidFill>
                          <a:srgbClr val="4B4B4B"/>
                        </a:solidFill>
                        <a:latin typeface="Meiryo UI" panose="020B0604030504040204" pitchFamily="50" charset="-128"/>
                        <a:ea typeface="Meiryo UI" panose="020B0604030504040204" pitchFamily="50" charset="-128"/>
                        <a:cs typeface="+mn-cs"/>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en-US" altLang="ja-JP" sz="1000" b="0" kern="1200" dirty="0">
                        <a:solidFill>
                          <a:srgbClr val="4B4B4B"/>
                        </a:solidFill>
                        <a:latin typeface="Meiryo UI" panose="020B0604030504040204" pitchFamily="50" charset="-128"/>
                        <a:ea typeface="Meiryo UI" panose="020B0604030504040204" pitchFamily="50" charset="-128"/>
                        <a:cs typeface="+mn-cs"/>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28373506"/>
                  </a:ext>
                </a:extLst>
              </a:tr>
              <a:tr h="436678">
                <a:tc vMerge="1">
                  <a:txBody>
                    <a:bodyPr/>
                    <a:lstStyle/>
                    <a:p>
                      <a:endParaRPr dirty="0"/>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endParaRPr dirty="0"/>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b="0" dirty="0">
                          <a:solidFill>
                            <a:srgbClr val="4B4B4B"/>
                          </a:solidFill>
                          <a:latin typeface="Meiryo UI" panose="020B0604030504040204" pitchFamily="50" charset="-128"/>
                          <a:ea typeface="Meiryo UI" panose="020B0604030504040204" pitchFamily="50" charset="-128"/>
                        </a:rPr>
                        <a:t>屋外広告物の申請書添付書類（</a:t>
                      </a:r>
                      <a:r>
                        <a:rPr lang="en-US" altLang="ja-JP" sz="1000" b="0" dirty="0">
                          <a:solidFill>
                            <a:srgbClr val="4B4B4B"/>
                          </a:solidFill>
                          <a:latin typeface="Meiryo UI" panose="020B0604030504040204" pitchFamily="50" charset="-128"/>
                          <a:ea typeface="Meiryo UI" panose="020B0604030504040204" pitchFamily="50" charset="-128"/>
                        </a:rPr>
                        <a:t>Word</a:t>
                      </a:r>
                      <a:r>
                        <a:rPr lang="ja-JP" altLang="en-US" sz="1000" b="0" dirty="0">
                          <a:solidFill>
                            <a:srgbClr val="4B4B4B"/>
                          </a:solidFill>
                          <a:latin typeface="Meiryo UI" panose="020B0604030504040204" pitchFamily="50" charset="-128"/>
                          <a:ea typeface="Meiryo UI" panose="020B0604030504040204" pitchFamily="50" charset="-128"/>
                        </a:rPr>
                        <a:t>、</a:t>
                      </a:r>
                      <a:r>
                        <a:rPr lang="en-US" altLang="ja-JP" sz="1000" b="0" dirty="0">
                          <a:solidFill>
                            <a:srgbClr val="4B4B4B"/>
                          </a:solidFill>
                          <a:latin typeface="Meiryo UI" panose="020B0604030504040204" pitchFamily="50" charset="-128"/>
                          <a:ea typeface="Meiryo UI" panose="020B0604030504040204" pitchFamily="50" charset="-128"/>
                        </a:rPr>
                        <a:t>Excel</a:t>
                      </a:r>
                      <a:r>
                        <a:rPr lang="ja-JP" altLang="en-US" sz="1000" b="0" dirty="0">
                          <a:solidFill>
                            <a:srgbClr val="4B4B4B"/>
                          </a:solidFill>
                          <a:latin typeface="Meiryo UI" panose="020B0604030504040204" pitchFamily="50" charset="-128"/>
                          <a:ea typeface="Meiryo UI" panose="020B0604030504040204" pitchFamily="50" charset="-128"/>
                        </a:rPr>
                        <a:t>、</a:t>
                      </a:r>
                      <a:r>
                        <a:rPr lang="en-US" altLang="ja-JP" sz="1000" b="0" dirty="0">
                          <a:solidFill>
                            <a:srgbClr val="4B4B4B"/>
                          </a:solidFill>
                          <a:latin typeface="Meiryo UI" panose="020B0604030504040204" pitchFamily="50" charset="-128"/>
                          <a:ea typeface="Meiryo UI" panose="020B0604030504040204" pitchFamily="50" charset="-128"/>
                        </a:rPr>
                        <a:t>PDF</a:t>
                      </a:r>
                      <a:r>
                        <a:rPr lang="ja-JP" altLang="en-US" sz="1000" b="0" dirty="0">
                          <a:solidFill>
                            <a:srgbClr val="4B4B4B"/>
                          </a:solidFill>
                          <a:latin typeface="Meiryo UI" panose="020B0604030504040204" pitchFamily="50" charset="-128"/>
                          <a:ea typeface="Meiryo UI" panose="020B0604030504040204" pitchFamily="50" charset="-128"/>
                        </a:rPr>
                        <a:t>等の電子データ）をインポートでき、対象の屋外広告物情報と紐づけて管理することができること。</a:t>
                      </a:r>
                      <a:endParaRPr lang="en-US" altLang="ja-JP"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97336147"/>
                  </a:ext>
                </a:extLst>
              </a:tr>
              <a:tr h="436678">
                <a:tc vMerge="1">
                  <a:txBody>
                    <a:bodyPr/>
                    <a:lstStyle/>
                    <a:p>
                      <a:endParaRPr kumimoji="1" lang="ja-JP" altLang="en-US"/>
                    </a:p>
                  </a:txBody>
                  <a:tcPr/>
                </a:tc>
                <a:tc rowSpan="3">
                  <a:txBody>
                    <a:bodyPr/>
                    <a:lstStyle/>
                    <a:p>
                      <a:pPr algn="ctr">
                        <a:lnSpc>
                          <a:spcPts val="1440"/>
                        </a:lnSpc>
                      </a:pPr>
                      <a:r>
                        <a:rPr kumimoji="1" lang="ja-JP" altLang="en-US" sz="1000" b="0" dirty="0">
                          <a:solidFill>
                            <a:srgbClr val="4B4B4B"/>
                          </a:solidFill>
                          <a:latin typeface="Meiryo UI" panose="020B0604030504040204" pitchFamily="50" charset="-128"/>
                          <a:ea typeface="Meiryo UI" panose="020B0604030504040204" pitchFamily="50" charset="-128"/>
                        </a:rPr>
                        <a:t>データ</a:t>
                      </a:r>
                      <a:endParaRPr kumimoji="1" lang="en-US" altLang="ja-JP" sz="1000" b="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b="0" dirty="0">
                          <a:solidFill>
                            <a:srgbClr val="4B4B4B"/>
                          </a:solidFill>
                          <a:latin typeface="Meiryo UI" panose="020B0604030504040204" pitchFamily="50" charset="-128"/>
                          <a:ea typeface="Meiryo UI" panose="020B0604030504040204" pitchFamily="50" charset="-128"/>
                        </a:rPr>
                        <a:t>連携</a:t>
                      </a:r>
                      <a:endParaRPr kumimoji="1" lang="en-US" altLang="ja-JP" sz="1000" b="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オンライン申請ﾂｰﾙで管理する情報（申請事業者情報等）を取込めること。</a:t>
                      </a:r>
                      <a:br>
                        <a:rPr lang="en-US" altLang="ja-JP" sz="1000" dirty="0">
                          <a:solidFill>
                            <a:srgbClr val="4B4B4B"/>
                          </a:solidFill>
                          <a:latin typeface="Meiryo UI" panose="020B0604030504040204" pitchFamily="50" charset="-128"/>
                          <a:ea typeface="Meiryo UI" panose="020B0604030504040204" pitchFamily="50" charset="-128"/>
                        </a:rPr>
                      </a:br>
                      <a:r>
                        <a:rPr lang="ja-JP" altLang="en-US" sz="1000" dirty="0">
                          <a:solidFill>
                            <a:srgbClr val="4B4B4B"/>
                          </a:solidFill>
                          <a:latin typeface="Meiryo UI" panose="020B0604030504040204" pitchFamily="50" charset="-128"/>
                          <a:ea typeface="Meiryo UI" panose="020B0604030504040204" pitchFamily="50" charset="-128"/>
                        </a:rPr>
                        <a:t>（県庁側で検証するオンライン申請ツールからの</a:t>
                      </a:r>
                      <a:r>
                        <a:rPr lang="en-US" altLang="ja-JP" sz="1000" dirty="0">
                          <a:solidFill>
                            <a:srgbClr val="4B4B4B"/>
                          </a:solidFill>
                          <a:latin typeface="Meiryo UI" panose="020B0604030504040204" pitchFamily="50" charset="-128"/>
                          <a:ea typeface="Meiryo UI" panose="020B0604030504040204" pitchFamily="50" charset="-128"/>
                        </a:rPr>
                        <a:t>API</a:t>
                      </a:r>
                      <a:r>
                        <a:rPr lang="ja-JP" altLang="en-US" sz="1000" dirty="0">
                          <a:solidFill>
                            <a:srgbClr val="4B4B4B"/>
                          </a:solidFill>
                          <a:latin typeface="Meiryo UI" panose="020B0604030504040204" pitchFamily="50" charset="-128"/>
                          <a:ea typeface="Meiryo UI" panose="020B0604030504040204" pitchFamily="50" charset="-128"/>
                        </a:rPr>
                        <a:t>連携を踏まえ、要調整）</a:t>
                      </a:r>
                      <a:endParaRPr lang="en-US" altLang="ja-JP" sz="10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0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02522840"/>
                  </a:ext>
                </a:extLst>
              </a:tr>
              <a:tr h="436678">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endParaRPr dirty="0"/>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b="0" dirty="0">
                          <a:solidFill>
                            <a:srgbClr val="4B4B4B"/>
                          </a:solidFill>
                          <a:latin typeface="Meiryo UI" panose="020B0604030504040204" pitchFamily="50" charset="-128"/>
                          <a:ea typeface="Meiryo UI" panose="020B0604030504040204" pitchFamily="50" charset="-128"/>
                        </a:rPr>
                        <a:t>タブレット等により、屋外広告物に係る現地確認結果を登録・更新した情報を取込み、自動的に更新できること。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32022213"/>
                  </a:ext>
                </a:extLst>
              </a:tr>
              <a:tr h="436678">
                <a:tc vMerge="1">
                  <a:txBody>
                    <a:bodyPr/>
                    <a:lstStyle/>
                    <a:p>
                      <a:endParaRPr kumimoji="1" lang="ja-JP" altLang="en-US"/>
                    </a:p>
                  </a:txBody>
                  <a:tcPr/>
                </a:tc>
                <a:tc vMerge="1">
                  <a:txBody>
                    <a:bodyPr/>
                    <a:lstStyle/>
                    <a:p>
                      <a:pPr algn="ctr">
                        <a:lnSpc>
                          <a:spcPts val="1440"/>
                        </a:lnSpc>
                      </a:pPr>
                      <a:endParaRPr kumimoji="1" lang="en-US" altLang="ja-JP" sz="1100" b="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b="0" dirty="0">
                          <a:solidFill>
                            <a:srgbClr val="4B4B4B"/>
                          </a:solidFill>
                          <a:latin typeface="Meiryo UI" panose="020B0604030504040204" pitchFamily="50" charset="-128"/>
                          <a:ea typeface="Meiryo UI" panose="020B0604030504040204" pitchFamily="50" charset="-128"/>
                        </a:rPr>
                        <a:t>県土整備部で構築を進めているシステム連携</a:t>
                      </a:r>
                      <a:r>
                        <a:rPr lang="en-US" altLang="ja-JP" sz="1000" b="0" dirty="0">
                          <a:solidFill>
                            <a:srgbClr val="4B4B4B"/>
                          </a:solidFill>
                          <a:latin typeface="Meiryo UI" panose="020B0604030504040204" pitchFamily="50" charset="-128"/>
                          <a:ea typeface="Meiryo UI" panose="020B0604030504040204" pitchFamily="50" charset="-128"/>
                        </a:rPr>
                        <a:t>PF</a:t>
                      </a:r>
                      <a:r>
                        <a:rPr lang="ja-JP" altLang="en-US" sz="1000" b="0" dirty="0">
                          <a:solidFill>
                            <a:srgbClr val="4B4B4B"/>
                          </a:solidFill>
                          <a:latin typeface="Meiryo UI" panose="020B0604030504040204" pitchFamily="50" charset="-128"/>
                          <a:ea typeface="Meiryo UI" panose="020B0604030504040204" pitchFamily="50" charset="-128"/>
                        </a:rPr>
                        <a:t>（仮称）とのデータ連携に向けた要件や手法も検討すること。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68686944"/>
                  </a:ext>
                </a:extLst>
              </a:tr>
              <a:tr h="43667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2">
                  <a:txBody>
                    <a:bodyPr/>
                    <a:lstStyle/>
                    <a:p>
                      <a:pPr algn="ctr">
                        <a:lnSpc>
                          <a:spcPts val="1440"/>
                        </a:lnSpc>
                      </a:pPr>
                      <a:r>
                        <a:rPr kumimoji="1" lang="ja-JP" altLang="en-US" sz="1000" b="0" dirty="0">
                          <a:solidFill>
                            <a:srgbClr val="4B4B4B"/>
                          </a:solidFill>
                          <a:latin typeface="Meiryo UI" panose="020B0604030504040204" pitchFamily="50" charset="-128"/>
                          <a:ea typeface="Meiryo UI" panose="020B0604030504040204" pitchFamily="50" charset="-128"/>
                        </a:rPr>
                        <a:t>レポート</a:t>
                      </a:r>
                      <a:endParaRPr kumimoji="1" lang="en-US" altLang="ja-JP" sz="1000" b="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b="0" dirty="0">
                          <a:solidFill>
                            <a:srgbClr val="4B4B4B"/>
                          </a:solidFill>
                          <a:latin typeface="Meiryo UI" panose="020B0604030504040204" pitchFamily="50" charset="-128"/>
                          <a:ea typeface="Meiryo UI" panose="020B0604030504040204" pitchFamily="50" charset="-128"/>
                        </a:rPr>
                        <a:t>作成</a:t>
                      </a:r>
                      <a:endParaRPr kumimoji="1" lang="en-US" altLang="ja-JP" sz="1000" b="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b="0" dirty="0">
                          <a:solidFill>
                            <a:srgbClr val="4B4B4B"/>
                          </a:solidFill>
                          <a:latin typeface="Meiryo UI" panose="020B0604030504040204" pitchFamily="50" charset="-128"/>
                          <a:ea typeface="Meiryo UI" panose="020B0604030504040204" pitchFamily="50" charset="-128"/>
                        </a:rPr>
                        <a:t>申請事業者情報、許認可状況、屋外広告物の位置情報、現地確認実施日並びに結果、指摘事項等報告のカラム項目を集計し、件数等のレポートを生成できること。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32447130"/>
                  </a:ext>
                </a:extLst>
              </a:tr>
              <a:tr h="255188">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ts val="144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nSpc>
                          <a:spcPts val="1440"/>
                        </a:lnSpc>
                      </a:pPr>
                      <a:r>
                        <a:rPr lang="ja-JP" altLang="en-US" sz="1000" b="0" dirty="0">
                          <a:solidFill>
                            <a:srgbClr val="4B4B4B"/>
                          </a:solidFill>
                          <a:latin typeface="Meiryo UI" panose="020B0604030504040204" pitchFamily="50" charset="-128"/>
                          <a:ea typeface="Meiryo UI" panose="020B0604030504040204" pitchFamily="50" charset="-128"/>
                        </a:rPr>
                        <a:t>必要に応じてカスタマイズ可能なレポートテンプレートの提供ができること。</a:t>
                      </a:r>
                      <a:endParaRPr kumimoji="1" lang="ja-JP" altLang="en-US" sz="1000" b="0" spc="-120" baseline="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nSpc>
                          <a:spcPts val="1440"/>
                        </a:lnSpc>
                      </a:pPr>
                      <a:endParaRPr kumimoji="1" lang="ja-JP" altLang="en-US" sz="1000" b="0" spc="-120" baseline="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8518204"/>
                  </a:ext>
                </a:extLst>
              </a:tr>
            </a:tbl>
          </a:graphicData>
        </a:graphic>
      </p:graphicFrame>
    </p:spTree>
    <p:extLst>
      <p:ext uri="{BB962C8B-B14F-4D97-AF65-F5344CB8AC3E}">
        <p14:creationId xmlns:p14="http://schemas.microsoft.com/office/powerpoint/2010/main" val="1612400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828AC-C04E-83EF-ED62-6A1E40D1529F}"/>
            </a:ext>
          </a:extLst>
        </p:cNvPr>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F34FDD92-6ECD-8BF7-194A-97C50690BC23}"/>
              </a:ext>
            </a:extLst>
          </p:cNvPr>
          <p:cNvSpPr/>
          <p:nvPr/>
        </p:nvSpPr>
        <p:spPr>
          <a:xfrm>
            <a:off x="1343472" y="908720"/>
            <a:ext cx="10584000" cy="5832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ご提案の実証計画書案（別紙</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参照）の要件概要について、削除や追記を協議したい事項があれば教えてください。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タイトル 4">
            <a:extLst>
              <a:ext uri="{FF2B5EF4-FFF2-40B4-BE49-F238E27FC236}">
                <a16:creationId xmlns:a16="http://schemas.microsoft.com/office/drawing/2014/main" id="{7FF2A18C-7460-5531-DA7C-6DC0AFEEA1AB}"/>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4】</a:t>
            </a:r>
            <a:r>
              <a:rPr lang="ja-JP" altLang="en-US" sz="2800" b="1" dirty="0">
                <a:solidFill>
                  <a:srgbClr val="4B4B4B"/>
                </a:solidFill>
                <a:latin typeface="Meiryo UI" panose="020B0604030504040204" pitchFamily="50" charset="-128"/>
                <a:ea typeface="Meiryo UI" panose="020B0604030504040204" pitchFamily="50" charset="-128"/>
              </a:rPr>
              <a:t>実証要件案確認事項①</a:t>
            </a:r>
            <a:r>
              <a:rPr lang="en-US" altLang="ja-JP" sz="2800" b="1" dirty="0">
                <a:solidFill>
                  <a:srgbClr val="4B4B4B"/>
                </a:solidFill>
                <a:latin typeface="Meiryo UI" panose="020B0604030504040204" pitchFamily="50" charset="-128"/>
                <a:ea typeface="Meiryo UI" panose="020B0604030504040204" pitchFamily="50" charset="-128"/>
              </a:rPr>
              <a:t>‐2</a:t>
            </a:r>
            <a:endParaRPr lang="ja-JP" altLang="en-US" dirty="0"/>
          </a:p>
        </p:txBody>
      </p:sp>
      <p:sp>
        <p:nvSpPr>
          <p:cNvPr id="9" name="正方形/長方形 8">
            <a:extLst>
              <a:ext uri="{FF2B5EF4-FFF2-40B4-BE49-F238E27FC236}">
                <a16:creationId xmlns:a16="http://schemas.microsoft.com/office/drawing/2014/main" id="{E8E5B9F9-1A92-79F3-4076-E35EB9379E01}"/>
              </a:ext>
            </a:extLst>
          </p:cNvPr>
          <p:cNvSpPr/>
          <p:nvPr/>
        </p:nvSpPr>
        <p:spPr>
          <a:xfrm>
            <a:off x="119336" y="908720"/>
            <a:ext cx="1224000" cy="58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要件概要</a:t>
            </a:r>
            <a:endParaRPr lang="en-US" altLang="ja-JP" sz="1354" b="1" dirty="0">
              <a:latin typeface="Meiryo UI" panose="020B0604030504040204" pitchFamily="50" charset="-128"/>
              <a:ea typeface="Meiryo UI" panose="020B0604030504040204" pitchFamily="50" charset="-128"/>
            </a:endParaRPr>
          </a:p>
          <a:p>
            <a:pPr algn="ctr"/>
            <a:r>
              <a:rPr lang="ja-JP" altLang="en-US" sz="1354" b="1" dirty="0">
                <a:latin typeface="Meiryo UI" panose="020B0604030504040204" pitchFamily="50" charset="-128"/>
                <a:ea typeface="Meiryo UI" panose="020B0604030504040204" pitchFamily="50" charset="-128"/>
              </a:rPr>
              <a:t>チェック表</a:t>
            </a:r>
          </a:p>
        </p:txBody>
      </p:sp>
      <p:sp>
        <p:nvSpPr>
          <p:cNvPr id="10" name="正方形/長方形 9">
            <a:extLst>
              <a:ext uri="{FF2B5EF4-FFF2-40B4-BE49-F238E27FC236}">
                <a16:creationId xmlns:a16="http://schemas.microsoft.com/office/drawing/2014/main" id="{AC51FE48-E9D4-747C-E24C-16F2F0C9310C}"/>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11" name="正方形/長方形 10">
            <a:extLst>
              <a:ext uri="{FF2B5EF4-FFF2-40B4-BE49-F238E27FC236}">
                <a16:creationId xmlns:a16="http://schemas.microsoft.com/office/drawing/2014/main" id="{B3AE5D76-B3E8-1B1B-5AF7-3EDFF1785882}"/>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3" name="表 2">
            <a:extLst>
              <a:ext uri="{FF2B5EF4-FFF2-40B4-BE49-F238E27FC236}">
                <a16:creationId xmlns:a16="http://schemas.microsoft.com/office/drawing/2014/main" id="{0EBC1EEA-8ED1-E323-4A5C-548D46B72881}"/>
              </a:ext>
            </a:extLst>
          </p:cNvPr>
          <p:cNvGraphicFramePr>
            <a:graphicFrameLocks noGrp="1"/>
          </p:cNvGraphicFramePr>
          <p:nvPr>
            <p:extLst>
              <p:ext uri="{D42A27DB-BD31-4B8C-83A1-F6EECF244321}">
                <p14:modId xmlns:p14="http://schemas.microsoft.com/office/powerpoint/2010/main" val="2378864491"/>
              </p:ext>
            </p:extLst>
          </p:nvPr>
        </p:nvGraphicFramePr>
        <p:xfrm>
          <a:off x="1415480" y="1196752"/>
          <a:ext cx="10440000" cy="5521560"/>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3514243316"/>
                    </a:ext>
                  </a:extLst>
                </a:gridCol>
                <a:gridCol w="504000">
                  <a:extLst>
                    <a:ext uri="{9D8B030D-6E8A-4147-A177-3AD203B41FA5}">
                      <a16:colId xmlns:a16="http://schemas.microsoft.com/office/drawing/2014/main" val="2893714693"/>
                    </a:ext>
                  </a:extLst>
                </a:gridCol>
                <a:gridCol w="5040000">
                  <a:extLst>
                    <a:ext uri="{9D8B030D-6E8A-4147-A177-3AD203B41FA5}">
                      <a16:colId xmlns:a16="http://schemas.microsoft.com/office/drawing/2014/main" val="1335018896"/>
                    </a:ext>
                  </a:extLst>
                </a:gridCol>
                <a:gridCol w="4464000">
                  <a:extLst>
                    <a:ext uri="{9D8B030D-6E8A-4147-A177-3AD203B41FA5}">
                      <a16:colId xmlns:a16="http://schemas.microsoft.com/office/drawing/2014/main" val="3781357995"/>
                    </a:ext>
                  </a:extLst>
                </a:gridCol>
              </a:tblGrid>
              <a:tr h="288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機能分類</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ctr" defTabSz="562718"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要件仕様案</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協議したい内容</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320463">
                <a:tc rowSpan="15">
                  <a:txBody>
                    <a:bodyPr/>
                    <a:lstStyle/>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非機能</a:t>
                      </a:r>
                      <a:endParaRPr kumimoji="1" lang="en-US" altLang="ja-JP" sz="9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要件</a:t>
                      </a:r>
                    </a:p>
                    <a:p>
                      <a:pPr algn="ctr">
                        <a:lnSpc>
                          <a:spcPts val="1440"/>
                        </a:lnSpc>
                      </a:pPr>
                      <a:endParaRPr kumimoji="1" lang="ja-JP" altLang="en-US"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40000"/>
                        <a:lumOff val="60000"/>
                      </a:schemeClr>
                    </a:solidFill>
                  </a:tcPr>
                </a:tc>
                <a:tc rowSpan="5">
                  <a:txBody>
                    <a:bodyPr/>
                    <a:lstStyle/>
                    <a:p>
                      <a:pPr algn="ctr">
                        <a:lnSpc>
                          <a:spcPct val="100000"/>
                        </a:lnSpc>
                      </a:pPr>
                      <a:r>
                        <a:rPr kumimoji="1" lang="ja-JP" altLang="en-US" sz="1000" dirty="0">
                          <a:solidFill>
                            <a:srgbClr val="4B4B4B"/>
                          </a:solidFill>
                          <a:latin typeface="Meiryo UI" panose="020B0604030504040204" pitchFamily="50" charset="-128"/>
                          <a:ea typeface="Meiryo UI" panose="020B0604030504040204" pitchFamily="50" charset="-128"/>
                        </a:rPr>
                        <a:t>管理</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spc="-120" baseline="0" dirty="0">
                          <a:solidFill>
                            <a:srgbClr val="4B4B4B"/>
                          </a:solidFill>
                          <a:latin typeface="Meiryo UI" panose="020B0604030504040204" pitchFamily="50" charset="-128"/>
                          <a:ea typeface="Meiryo UI" panose="020B0604030504040204" pitchFamily="50" charset="-128"/>
                        </a:rPr>
                        <a:t>ﾉｰｺｰﾄﾞ・ﾛｰｺｰﾄﾞツール等により、</a:t>
                      </a:r>
                      <a:r>
                        <a:rPr kumimoji="1" lang="en-US" altLang="ja-JP" sz="1000" spc="-120" baseline="0" dirty="0">
                          <a:solidFill>
                            <a:srgbClr val="4B4B4B"/>
                          </a:solidFill>
                          <a:latin typeface="Meiryo UI" panose="020B0604030504040204" pitchFamily="50" charset="-128"/>
                          <a:ea typeface="Meiryo UI" panose="020B0604030504040204" pitchFamily="50" charset="-128"/>
                        </a:rPr>
                        <a:t>10,000</a:t>
                      </a:r>
                      <a:r>
                        <a:rPr kumimoji="1" lang="ja-JP" altLang="en-US" sz="1000" spc="-120" baseline="0" dirty="0">
                          <a:solidFill>
                            <a:srgbClr val="4B4B4B"/>
                          </a:solidFill>
                          <a:latin typeface="Meiryo UI" panose="020B0604030504040204" pitchFamily="50" charset="-128"/>
                          <a:ea typeface="Meiryo UI" panose="020B0604030504040204" pitchFamily="50" charset="-128"/>
                        </a:rPr>
                        <a:t>レコード程度のデータ管理ができること。（現行管理している屋外広告物の台帳データは</a:t>
                      </a:r>
                      <a:r>
                        <a:rPr kumimoji="1" lang="en-US" altLang="ja-JP" sz="1000" spc="-120" baseline="0" dirty="0">
                          <a:solidFill>
                            <a:srgbClr val="4B4B4B"/>
                          </a:solidFill>
                          <a:latin typeface="Meiryo UI" panose="020B0604030504040204" pitchFamily="50" charset="-128"/>
                          <a:ea typeface="Meiryo UI" panose="020B0604030504040204" pitchFamily="50" charset="-128"/>
                        </a:rPr>
                        <a:t>5,000</a:t>
                      </a:r>
                      <a:r>
                        <a:rPr kumimoji="1" lang="ja-JP" altLang="en-US" sz="1000" spc="-120" baseline="0" dirty="0">
                          <a:solidFill>
                            <a:srgbClr val="4B4B4B"/>
                          </a:solidFill>
                          <a:latin typeface="Meiryo UI" panose="020B0604030504040204" pitchFamily="50" charset="-128"/>
                          <a:ea typeface="Meiryo UI" panose="020B0604030504040204" pitchFamily="50" charset="-128"/>
                        </a:rPr>
                        <a:t>程度、将来的なデータの増加にもサービス上対応できること）</a:t>
                      </a:r>
                      <a:endParaRPr kumimoji="1" lang="en-US" altLang="ja-JP" sz="1000" spc="-120" baseline="0" dirty="0">
                        <a:solidFill>
                          <a:srgbClr val="4B4B4B"/>
                        </a:solidFill>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96763847"/>
                  </a:ext>
                </a:extLst>
              </a:tr>
              <a:tr h="320463">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spc="-120" baseline="0" dirty="0">
                          <a:solidFill>
                            <a:srgbClr val="4B4B4B"/>
                          </a:solidFill>
                          <a:latin typeface="Meiryo UI" panose="020B0604030504040204" pitchFamily="50" charset="-128"/>
                          <a:ea typeface="Meiryo UI" panose="020B0604030504040204" pitchFamily="50" charset="-128"/>
                        </a:rPr>
                        <a:t>当該システムはアプリケーションなどのインストールは不要で、対応ブラウザからアクセス、利用が可能であること。</a:t>
                      </a:r>
                      <a:r>
                        <a:rPr lang="ja-JP" altLang="en-US" sz="1000" dirty="0">
                          <a:solidFill>
                            <a:srgbClr val="4B4B4B"/>
                          </a:solidFill>
                          <a:latin typeface="Meiryo UI" panose="020B0604030504040204" pitchFamily="50" charset="-128"/>
                          <a:ea typeface="Meiryo UI" panose="020B0604030504040204" pitchFamily="50" charset="-128"/>
                        </a:rPr>
                        <a:t>（別途協議により詳細決定予定）</a:t>
                      </a:r>
                      <a:endParaRPr kumimoji="1" lang="ja-JP" altLang="en-US" sz="1000" spc="-120" baseline="0" dirty="0">
                        <a:solidFill>
                          <a:srgbClr val="4B4B4B"/>
                        </a:solidFill>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36173482"/>
                  </a:ext>
                </a:extLst>
              </a:tr>
              <a:tr h="187274">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ct val="10000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ユーザーごとにアクセス権限を設定できること。</a:t>
                      </a: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53376711"/>
                  </a:ext>
                </a:extLst>
              </a:tr>
              <a:tr h="320463">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endParaRPr dirty="0"/>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利用期間中にＯＳ、Ｗ</a:t>
                      </a:r>
                      <a:r>
                        <a:rPr lang="en-US" altLang="ja-JP" sz="1000" dirty="0" err="1">
                          <a:solidFill>
                            <a:srgbClr val="4B4B4B"/>
                          </a:solidFill>
                          <a:latin typeface="Meiryo UI" panose="020B0604030504040204" pitchFamily="50" charset="-128"/>
                          <a:ea typeface="Meiryo UI" panose="020B0604030504040204" pitchFamily="50" charset="-128"/>
                        </a:rPr>
                        <a:t>eb</a:t>
                      </a:r>
                      <a:r>
                        <a:rPr lang="en-US" altLang="ja-JP" sz="1000" dirty="0">
                          <a:solidFill>
                            <a:srgbClr val="4B4B4B"/>
                          </a:solidFill>
                          <a:latin typeface="Meiryo UI" panose="020B0604030504040204" pitchFamily="50" charset="-128"/>
                          <a:ea typeface="Meiryo UI" panose="020B0604030504040204" pitchFamily="50" charset="-128"/>
                        </a:rPr>
                        <a:t> </a:t>
                      </a:r>
                      <a:r>
                        <a:rPr lang="ja-JP" altLang="en-US" sz="1000" dirty="0">
                          <a:solidFill>
                            <a:srgbClr val="4B4B4B"/>
                          </a:solidFill>
                          <a:latin typeface="Meiryo UI" panose="020B0604030504040204" pitchFamily="50" charset="-128"/>
                          <a:ea typeface="Meiryo UI" panose="020B0604030504040204" pitchFamily="50" charset="-128"/>
                        </a:rPr>
                        <a:t>ブラウザ等のバージョンアップが発生した場合でもシステムが利用できるよう無償で対応すること。 </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8795137"/>
                  </a:ext>
                </a:extLst>
              </a:tr>
              <a:tr h="18727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利用期間中は、随時ソフトウェアのバージョンアップを行い、最新版を無償提供すること 。</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en-US" altLang="ja-JP" sz="1000" b="0" kern="1200" dirty="0">
                        <a:solidFill>
                          <a:srgbClr val="4B4B4B"/>
                        </a:solidFill>
                        <a:latin typeface="Meiryo UI" panose="020B0604030504040204" pitchFamily="50" charset="-128"/>
                        <a:ea typeface="Meiryo UI" panose="020B0604030504040204" pitchFamily="50" charset="-128"/>
                        <a:cs typeface="+mn-cs"/>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28373506"/>
                  </a:ext>
                </a:extLst>
              </a:tr>
              <a:tr h="187274">
                <a:tc vMerge="1">
                  <a:txBody>
                    <a:bodyPr/>
                    <a:lstStyle/>
                    <a:p>
                      <a:endParaRPr dirty="0"/>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2">
                  <a:txBody>
                    <a:bodyPr/>
                    <a:lstStyle/>
                    <a:p>
                      <a:pPr algn="ctr">
                        <a:lnSpc>
                          <a:spcPct val="100000"/>
                        </a:lnSpc>
                      </a:pPr>
                      <a:r>
                        <a:rPr kumimoji="1" lang="ja-JP" altLang="en-US" sz="1000" dirty="0">
                          <a:solidFill>
                            <a:srgbClr val="4B4B4B"/>
                          </a:solidFill>
                          <a:latin typeface="Meiryo UI" panose="020B0604030504040204" pitchFamily="50" charset="-128"/>
                          <a:ea typeface="Meiryo UI" panose="020B0604030504040204" pitchFamily="50" charset="-128"/>
                        </a:rPr>
                        <a:t>ネット</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ct val="100000"/>
                        </a:lnSpc>
                      </a:pPr>
                      <a:r>
                        <a:rPr kumimoji="1" lang="ja-JP" altLang="en-US" sz="1000" dirty="0">
                          <a:solidFill>
                            <a:srgbClr val="4B4B4B"/>
                          </a:solidFill>
                          <a:latin typeface="Meiryo UI" panose="020B0604030504040204" pitchFamily="50" charset="-128"/>
                          <a:ea typeface="Meiryo UI" panose="020B0604030504040204" pitchFamily="50" charset="-128"/>
                        </a:rPr>
                        <a:t>ワーク</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LGWAN</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環境で動作、利用が可能なこと。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97336147"/>
                  </a:ext>
                </a:extLst>
              </a:tr>
              <a:tr h="305901">
                <a:tc vMerge="1">
                  <a:txBody>
                    <a:bodyPr/>
                    <a:lstStyle/>
                    <a:p>
                      <a:endParaRPr kumimoji="1" lang="ja-JP" altLang="en-US"/>
                    </a:p>
                  </a:txBody>
                  <a:tcPr/>
                </a:tc>
                <a:tc vMerge="1">
                  <a:txBody>
                    <a:bodyPr/>
                    <a:lstStyle/>
                    <a:p>
                      <a:endParaRPr kumimoji="1" lang="ja-JP" altLang="en-US"/>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日本国の法律および締結された条約が適用される国内データセンターにおいてデータが保存され、日本国に裁判管轄権があること。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0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02522840"/>
                  </a:ext>
                </a:extLst>
              </a:tr>
              <a:tr h="187274">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2">
                  <a:txBody>
                    <a:bodyPr/>
                    <a:lstStyle/>
                    <a:p>
                      <a:pPr algn="ctr">
                        <a:lnSpc>
                          <a:spcPct val="100000"/>
                        </a:lnSpc>
                      </a:pPr>
                      <a:r>
                        <a:rPr kumimoji="1" lang="ja-JP" altLang="en-US" sz="1000" dirty="0">
                          <a:solidFill>
                            <a:srgbClr val="4B4B4B"/>
                          </a:solidFill>
                          <a:latin typeface="Meiryo UI" panose="020B0604030504040204" pitchFamily="50" charset="-128"/>
                          <a:ea typeface="Meiryo UI" panose="020B0604030504040204" pitchFamily="50" charset="-128"/>
                        </a:rPr>
                        <a:t>セキュリティ</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algn="l" defTabSz="457200" rtl="0" eaLnBrk="1" latinLnBrk="0" hangingPunct="1">
                        <a:lnSpc>
                          <a:spcPts val="1440"/>
                        </a:lnSpc>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本県のセキュリティポリシーや</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ISO27001</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等に準拠した対応が実施されていること。（詳細は別途協議を想定）</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32022213"/>
                  </a:ext>
                </a:extLst>
              </a:tr>
              <a:tr h="187274">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通信経路は暗号化されること。</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68686944"/>
                  </a:ext>
                </a:extLst>
              </a:tr>
              <a:tr h="305901">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6">
                  <a:txBody>
                    <a:bodyPr/>
                    <a:lstStyle/>
                    <a:p>
                      <a:pPr algn="ctr">
                        <a:lnSpc>
                          <a:spcPct val="100000"/>
                        </a:lnSpc>
                      </a:pPr>
                      <a:r>
                        <a:rPr kumimoji="1" lang="ja-JP" altLang="en-US" sz="1000" dirty="0">
                          <a:solidFill>
                            <a:srgbClr val="4B4B4B"/>
                          </a:solidFill>
                          <a:latin typeface="Meiryo UI" panose="020B0604030504040204" pitchFamily="50" charset="-128"/>
                          <a:ea typeface="Meiryo UI" panose="020B0604030504040204" pitchFamily="50" charset="-128"/>
                        </a:rPr>
                        <a:t>その他</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実証に際して、最低１名の技術者を有していること。（実証期間中における担当者の変更は両社の合意により可能とする）</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000" b="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32447130"/>
                  </a:ext>
                </a:extLst>
              </a:tr>
              <a:tr h="305901">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契約期間中は、本県からの利用方法の照会等各種問合せに対応すること。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 </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メール受付については </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24 </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時間</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365</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日、対応時間については平日</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9</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時～</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17</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時を想定。</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nSpc>
                          <a:spcPts val="1440"/>
                        </a:lnSpc>
                      </a:pPr>
                      <a:endParaRPr kumimoji="1" lang="ja-JP" altLang="en-US" sz="1000" b="0" spc="-120" baseline="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8518204"/>
                  </a:ext>
                </a:extLst>
              </a:tr>
              <a:tr h="187274">
                <a:tc vMerge="1">
                  <a:txBody>
                    <a:bodyPr/>
                    <a:lstStyle/>
                    <a:p>
                      <a:pPr algn="ctr">
                        <a:lnSpc>
                          <a:spcPts val="1440"/>
                        </a:lnSpc>
                      </a:pPr>
                      <a:endParaRPr kumimoji="1" lang="ja-JP" altLang="en-US"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ct val="100000"/>
                        </a:lnSpc>
                      </a:pP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実証期間中にシステム調整やチューニング等が必要な場合、対応可能なこと。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nSpc>
                          <a:spcPts val="1440"/>
                        </a:lnSpc>
                      </a:pPr>
                      <a:endParaRPr kumimoji="1" lang="ja-JP" altLang="en-US" sz="1000" b="0" spc="-120" baseline="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262354"/>
                  </a:ext>
                </a:extLst>
              </a:tr>
              <a:tr h="305901">
                <a:tc vMerge="1">
                  <a:txBody>
                    <a:bodyPr/>
                    <a:lstStyle/>
                    <a:p>
                      <a:pPr algn="ctr">
                        <a:lnSpc>
                          <a:spcPts val="1440"/>
                        </a:lnSpc>
                      </a:pPr>
                      <a:endParaRPr kumimoji="1" lang="ja-JP" altLang="en-US"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ct val="100000"/>
                        </a:lnSpc>
                      </a:pP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既存データ（</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Excel</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）のうち、実証期間中に実施する想定の対象屋外広告物データを、今回実証において活用するクラウド上のデータベース等に移行させること。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nSpc>
                          <a:spcPts val="1440"/>
                        </a:lnSpc>
                      </a:pPr>
                      <a:endParaRPr kumimoji="1" lang="ja-JP" altLang="en-US" sz="1000" b="0" spc="-120" baseline="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72962645"/>
                  </a:ext>
                </a:extLst>
              </a:tr>
              <a:tr h="305901">
                <a:tc vMerge="1">
                  <a:txBody>
                    <a:bodyPr/>
                    <a:lstStyle/>
                    <a:p>
                      <a:pPr algn="ctr">
                        <a:lnSpc>
                          <a:spcPts val="1440"/>
                        </a:lnSpc>
                      </a:pPr>
                      <a:endParaRPr kumimoji="1" lang="ja-JP" altLang="en-US"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ct val="100000"/>
                        </a:lnSpc>
                      </a:pP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1"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職員に対してシステム操作や管理機能のトレーニングを実施すること。また、併せて実証対象の機能についてマニュアルを提供すること。</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nSpc>
                          <a:spcPts val="1440"/>
                        </a:lnSpc>
                      </a:pPr>
                      <a:endParaRPr kumimoji="1" lang="ja-JP" altLang="en-US" sz="1000" b="0" spc="-120" baseline="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256760"/>
                  </a:ext>
                </a:extLst>
              </a:tr>
              <a:tr h="305901">
                <a:tc vMerge="1">
                  <a:txBody>
                    <a:bodyPr/>
                    <a:lstStyle/>
                    <a:p>
                      <a:pPr algn="ctr">
                        <a:lnSpc>
                          <a:spcPts val="1440"/>
                        </a:lnSpc>
                      </a:pPr>
                      <a:endParaRPr kumimoji="1" lang="ja-JP" altLang="en-US"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vMerge="1">
                  <a:txBody>
                    <a:bodyPr/>
                    <a:lstStyle/>
                    <a:p>
                      <a:pPr algn="ctr">
                        <a:lnSpc>
                          <a:spcPct val="100000"/>
                        </a:lnSpc>
                      </a:pP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実証期間及びその後の本番稼働において、ユーザー（</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ID</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数など未定）が機能要件</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非機能要件に記載のサービスを利用できること。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nSpc>
                          <a:spcPts val="1440"/>
                        </a:lnSpc>
                      </a:pPr>
                      <a:endParaRPr kumimoji="1" lang="ja-JP" altLang="en-US" sz="1000" b="0" spc="-120" baseline="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12629553"/>
                  </a:ext>
                </a:extLst>
              </a:tr>
            </a:tbl>
          </a:graphicData>
        </a:graphic>
      </p:graphicFrame>
    </p:spTree>
    <p:extLst>
      <p:ext uri="{BB962C8B-B14F-4D97-AF65-F5344CB8AC3E}">
        <p14:creationId xmlns:p14="http://schemas.microsoft.com/office/powerpoint/2010/main" val="3962389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8DECF-C16D-3D2B-A2FC-CD610D82B8C3}"/>
            </a:ext>
          </a:extLst>
        </p:cNvPr>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10EEE74F-BDF8-5CE6-C689-5E20AC195B93}"/>
              </a:ext>
            </a:extLst>
          </p:cNvPr>
          <p:cNvSpPr/>
          <p:nvPr/>
        </p:nvSpPr>
        <p:spPr>
          <a:xfrm>
            <a:off x="1343471" y="1412776"/>
            <a:ext cx="10584000" cy="5328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ご提案の実証計画書案（別紙</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参照）の要件概要について、削除や追記を協議したい事項があれば教えてください。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タイトル 4">
            <a:extLst>
              <a:ext uri="{FF2B5EF4-FFF2-40B4-BE49-F238E27FC236}">
                <a16:creationId xmlns:a16="http://schemas.microsoft.com/office/drawing/2014/main" id="{0DD0410E-2335-AF95-DD72-B5EEDC1D92BC}"/>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4】</a:t>
            </a:r>
            <a:r>
              <a:rPr lang="ja-JP" altLang="en-US" sz="2800" b="1" dirty="0">
                <a:solidFill>
                  <a:srgbClr val="4B4B4B"/>
                </a:solidFill>
                <a:latin typeface="Meiryo UI" panose="020B0604030504040204" pitchFamily="50" charset="-128"/>
                <a:ea typeface="Meiryo UI" panose="020B0604030504040204" pitchFamily="50" charset="-128"/>
              </a:rPr>
              <a:t>実証要件案確認事項②</a:t>
            </a:r>
            <a:r>
              <a:rPr lang="en-US" altLang="ja-JP" sz="2800" b="1" dirty="0">
                <a:solidFill>
                  <a:srgbClr val="4B4B4B"/>
                </a:solidFill>
                <a:latin typeface="Meiryo UI" panose="020B0604030504040204" pitchFamily="50" charset="-128"/>
                <a:ea typeface="Meiryo UI" panose="020B0604030504040204" pitchFamily="50" charset="-128"/>
              </a:rPr>
              <a:t>‐1</a:t>
            </a:r>
            <a:endParaRPr lang="ja-JP" altLang="en-US" dirty="0"/>
          </a:p>
        </p:txBody>
      </p:sp>
      <p:sp>
        <p:nvSpPr>
          <p:cNvPr id="6" name="正方形/長方形 5">
            <a:extLst>
              <a:ext uri="{FF2B5EF4-FFF2-40B4-BE49-F238E27FC236}">
                <a16:creationId xmlns:a16="http://schemas.microsoft.com/office/drawing/2014/main" id="{E2B222C3-CBFE-72A8-1FE7-8645E0844D9A}"/>
              </a:ext>
            </a:extLst>
          </p:cNvPr>
          <p:cNvSpPr/>
          <p:nvPr/>
        </p:nvSpPr>
        <p:spPr>
          <a:xfrm>
            <a:off x="1343472" y="908720"/>
            <a:ext cx="10584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600" b="1" spc="-120" dirty="0">
                <a:solidFill>
                  <a:srgbClr val="4B4B4B"/>
                </a:solidFill>
                <a:latin typeface="Meiryo UI" panose="020B0604030504040204" pitchFamily="50" charset="-128"/>
                <a:ea typeface="Meiryo UI" panose="020B0604030504040204" pitchFamily="50" charset="-128"/>
              </a:rPr>
              <a:t>許認可に基づく現地確認業務</a:t>
            </a:r>
            <a:endParaRPr kumimoji="0" lang="en-US" altLang="ja-JP" sz="1600" b="1" dirty="0">
              <a:solidFill>
                <a:srgbClr val="4B4B4B"/>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BD155F19-8E75-7CAF-546A-B5DC4E201177}"/>
              </a:ext>
            </a:extLst>
          </p:cNvPr>
          <p:cNvSpPr/>
          <p:nvPr/>
        </p:nvSpPr>
        <p:spPr>
          <a:xfrm>
            <a:off x="119336" y="908768"/>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実証事業名</a:t>
            </a:r>
          </a:p>
        </p:txBody>
      </p:sp>
      <p:sp>
        <p:nvSpPr>
          <p:cNvPr id="9" name="正方形/長方形 8">
            <a:extLst>
              <a:ext uri="{FF2B5EF4-FFF2-40B4-BE49-F238E27FC236}">
                <a16:creationId xmlns:a16="http://schemas.microsoft.com/office/drawing/2014/main" id="{7702035C-58C6-352A-C183-2953B83A8888}"/>
              </a:ext>
            </a:extLst>
          </p:cNvPr>
          <p:cNvSpPr/>
          <p:nvPr/>
        </p:nvSpPr>
        <p:spPr>
          <a:xfrm>
            <a:off x="119336" y="1412822"/>
            <a:ext cx="1224000" cy="5328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要件概要</a:t>
            </a:r>
            <a:endParaRPr lang="en-US" altLang="ja-JP" sz="1354" b="1" dirty="0">
              <a:latin typeface="Meiryo UI" panose="020B0604030504040204" pitchFamily="50" charset="-128"/>
              <a:ea typeface="Meiryo UI" panose="020B0604030504040204" pitchFamily="50" charset="-128"/>
            </a:endParaRPr>
          </a:p>
          <a:p>
            <a:pPr algn="ctr"/>
            <a:r>
              <a:rPr lang="ja-JP" altLang="en-US" sz="1354" b="1" dirty="0">
                <a:latin typeface="Meiryo UI" panose="020B0604030504040204" pitchFamily="50" charset="-128"/>
                <a:ea typeface="Meiryo UI" panose="020B0604030504040204" pitchFamily="50" charset="-128"/>
              </a:rPr>
              <a:t>チェック表</a:t>
            </a:r>
          </a:p>
        </p:txBody>
      </p:sp>
      <p:sp>
        <p:nvSpPr>
          <p:cNvPr id="10" name="正方形/長方形 9">
            <a:extLst>
              <a:ext uri="{FF2B5EF4-FFF2-40B4-BE49-F238E27FC236}">
                <a16:creationId xmlns:a16="http://schemas.microsoft.com/office/drawing/2014/main" id="{B9782193-5C25-1CF3-AA05-792DBA980981}"/>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11" name="正方形/長方形 10">
            <a:extLst>
              <a:ext uri="{FF2B5EF4-FFF2-40B4-BE49-F238E27FC236}">
                <a16:creationId xmlns:a16="http://schemas.microsoft.com/office/drawing/2014/main" id="{238E44F4-5AD2-262B-DAF2-413FBF75E61E}"/>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Rectangle 1">
            <a:extLst>
              <a:ext uri="{FF2B5EF4-FFF2-40B4-BE49-F238E27FC236}">
                <a16:creationId xmlns:a16="http://schemas.microsoft.com/office/drawing/2014/main" id="{8E7A7707-3A6B-FC4F-D6AF-D95C3A288541}"/>
              </a:ext>
            </a:extLst>
          </p:cNvPr>
          <p:cNvSpPr>
            <a:spLocks noChangeArrowheads="1"/>
          </p:cNvSpPr>
          <p:nvPr/>
        </p:nvSpPr>
        <p:spPr bwMode="auto">
          <a:xfrm>
            <a:off x="1487488" y="6402322"/>
            <a:ext cx="10296000" cy="322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2542" tIns="56271" rIns="112542" bIns="56271" numCol="1" anchor="ctr" anchorCtr="0" compatLnSpc="1">
            <a:prstTxWarp prst="textNoShape">
              <a:avLst/>
            </a:prstTxWarp>
            <a:spAutoFit/>
          </a:bodyPr>
          <a:lstStyle/>
          <a:p>
            <a:pPr defTabSz="1125437"/>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注　</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協議したい内容の欄が</a:t>
            </a:r>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不足</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（要件追記の協議）</a:t>
            </a:r>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する場合は、適宜行を増やして</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ください。</a:t>
            </a:r>
            <a:endParaRPr kumimoji="0" lang="ja-JP" altLang="ja-JP" sz="2215" b="1" dirty="0">
              <a:solidFill>
                <a:srgbClr val="4B4B4B"/>
              </a:solidFill>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E279A3F2-93AB-C73B-A09F-1184C8F471B4}"/>
              </a:ext>
            </a:extLst>
          </p:cNvPr>
          <p:cNvGraphicFramePr>
            <a:graphicFrameLocks noGrp="1"/>
          </p:cNvGraphicFramePr>
          <p:nvPr>
            <p:extLst>
              <p:ext uri="{D42A27DB-BD31-4B8C-83A1-F6EECF244321}">
                <p14:modId xmlns:p14="http://schemas.microsoft.com/office/powerpoint/2010/main" val="2397701169"/>
              </p:ext>
            </p:extLst>
          </p:nvPr>
        </p:nvGraphicFramePr>
        <p:xfrm>
          <a:off x="1415480" y="1772816"/>
          <a:ext cx="10440000" cy="4260240"/>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3514243316"/>
                    </a:ext>
                  </a:extLst>
                </a:gridCol>
                <a:gridCol w="504000">
                  <a:extLst>
                    <a:ext uri="{9D8B030D-6E8A-4147-A177-3AD203B41FA5}">
                      <a16:colId xmlns:a16="http://schemas.microsoft.com/office/drawing/2014/main" val="2893714693"/>
                    </a:ext>
                  </a:extLst>
                </a:gridCol>
                <a:gridCol w="5040000">
                  <a:extLst>
                    <a:ext uri="{9D8B030D-6E8A-4147-A177-3AD203B41FA5}">
                      <a16:colId xmlns:a16="http://schemas.microsoft.com/office/drawing/2014/main" val="1335018896"/>
                    </a:ext>
                  </a:extLst>
                </a:gridCol>
                <a:gridCol w="4464000">
                  <a:extLst>
                    <a:ext uri="{9D8B030D-6E8A-4147-A177-3AD203B41FA5}">
                      <a16:colId xmlns:a16="http://schemas.microsoft.com/office/drawing/2014/main" val="1777353781"/>
                    </a:ext>
                  </a:extLst>
                </a:gridCol>
              </a:tblGrid>
              <a:tr h="288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機能分類</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ctr" defTabSz="562718"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要件仕様案</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協議したい内容</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435406">
                <a:tc rowSpan="8">
                  <a:txBody>
                    <a:bodyPr/>
                    <a:lstStyle/>
                    <a:p>
                      <a:pPr marL="0" algn="ctr" defTabSz="457200" rtl="0" eaLnBrk="1" latinLnBrk="0" hangingPunct="1">
                        <a:lnSpc>
                          <a:spcPts val="1440"/>
                        </a:lnSpc>
                      </a:pPr>
                      <a:r>
                        <a:rPr kumimoji="1" lang="ja-JP" altLang="en-US" sz="900" kern="1200" dirty="0">
                          <a:solidFill>
                            <a:srgbClr val="4B4B4B"/>
                          </a:solidFill>
                          <a:latin typeface="Meiryo UI" panose="020B0604030504040204" pitchFamily="50" charset="-128"/>
                          <a:ea typeface="Meiryo UI" panose="020B0604030504040204" pitchFamily="50" charset="-128"/>
                          <a:cs typeface="+mn-cs"/>
                        </a:rPr>
                        <a:t>機能</a:t>
                      </a:r>
                      <a:endParaRPr kumimoji="1" lang="en-US" altLang="ja-JP" sz="900" kern="1200" dirty="0">
                        <a:solidFill>
                          <a:srgbClr val="4B4B4B"/>
                        </a:solidFill>
                        <a:latin typeface="Meiryo UI" panose="020B0604030504040204" pitchFamily="50" charset="-128"/>
                        <a:ea typeface="Meiryo UI" panose="020B0604030504040204" pitchFamily="50" charset="-128"/>
                        <a:cs typeface="+mn-cs"/>
                      </a:endParaRPr>
                    </a:p>
                    <a:p>
                      <a:pPr marL="0" algn="ctr" defTabSz="457200" rtl="0" eaLnBrk="1" latinLnBrk="0" hangingPunct="1">
                        <a:lnSpc>
                          <a:spcPts val="1440"/>
                        </a:lnSpc>
                      </a:pPr>
                      <a:r>
                        <a:rPr kumimoji="1" lang="ja-JP" altLang="en-US" sz="900" kern="1200" dirty="0">
                          <a:solidFill>
                            <a:srgbClr val="4B4B4B"/>
                          </a:solidFill>
                          <a:latin typeface="Meiryo UI" panose="020B0604030504040204" pitchFamily="50" charset="-128"/>
                          <a:ea typeface="Meiryo UI" panose="020B0604030504040204" pitchFamily="50" charset="-128"/>
                          <a:cs typeface="+mn-cs"/>
                        </a:rPr>
                        <a:t>要件</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rowSpan="5">
                  <a:txBody>
                    <a:bodyPr/>
                    <a:lstStyle/>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台帳</a:t>
                      </a:r>
                      <a:endParaRPr kumimoji="1" lang="en-US" altLang="ja-JP" sz="9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検索</a:t>
                      </a:r>
                      <a:endParaRPr kumimoji="1" lang="en-US" altLang="ja-JP" sz="9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登録</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a:lnSpc>
                          <a:spcPts val="1600"/>
                        </a:lnSpc>
                      </a:pPr>
                      <a:r>
                        <a:rPr lang="ja-JP"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閲覧する</a:t>
                      </a:r>
                      <a:r>
                        <a:rPr lang="ja-JP" altLang="en-US"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屋外広告物</a:t>
                      </a:r>
                      <a:r>
                        <a:rPr lang="ja-JP"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を</a:t>
                      </a:r>
                      <a:r>
                        <a:rPr lang="ja-JP" altLang="en-US"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事業者</a:t>
                      </a:r>
                      <a:r>
                        <a:rPr lang="ja-JP"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名、</a:t>
                      </a:r>
                      <a:r>
                        <a:rPr lang="ja-JP" altLang="en-US"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管理</a:t>
                      </a:r>
                      <a:r>
                        <a:rPr lang="ja-JP"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番号等の情報から検索が行えること。</a:t>
                      </a:r>
                      <a:br>
                        <a:rPr lang="en-US" altLang="ja-JP"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br>
                      <a:r>
                        <a:rPr lang="ja-JP" altLang="en-US" sz="1000" dirty="0">
                          <a:solidFill>
                            <a:srgbClr val="4B4B4B"/>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検索結果から対象施設の情報閲覧画面に遷移できること。</a:t>
                      </a:r>
                      <a:r>
                        <a:rPr lang="ja-JP" altLang="en-US"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00" dirty="0">
                        <a:solidFill>
                          <a:srgbClr val="4B4B4B"/>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l">
                        <a:lnSpc>
                          <a:spcPts val="1600"/>
                        </a:lnSpc>
                      </a:pPr>
                      <a:endParaRPr lang="ja-JP" sz="1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04784944"/>
                  </a:ext>
                </a:extLst>
              </a:tr>
              <a:tr h="435406">
                <a:tc vMerge="1">
                  <a:txBody>
                    <a:bodyPr/>
                    <a:lstStyle/>
                    <a:p>
                      <a:endParaRPr kumimoji="1" lang="ja-JP" altLang="en-US"/>
                    </a:p>
                  </a:txBody>
                  <a:tcPr/>
                </a:tc>
                <a:tc vMerge="1">
                  <a:txBody>
                    <a:bodyPr/>
                    <a:lstStyle/>
                    <a:p>
                      <a:pPr algn="ctr">
                        <a:lnSpc>
                          <a:spcPts val="144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algn="l">
                        <a:lnSpc>
                          <a:spcPts val="1600"/>
                        </a:lnSpc>
                      </a:pPr>
                      <a:r>
                        <a:rPr lang="ja-JP" altLang="en-US"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一元管理する台帳情報（屋外広告物</a:t>
                      </a:r>
                      <a:r>
                        <a:rPr lang="ja-JP"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情報</a:t>
                      </a:r>
                      <a:r>
                        <a:rPr lang="ja-JP" altLang="en-US"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）を一覧及び地図上で</a:t>
                      </a:r>
                      <a:r>
                        <a:rPr lang="ja-JP"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閲覧できること。</a:t>
                      </a:r>
                      <a:br>
                        <a:rPr lang="en-US" altLang="ja-JP"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br>
                      <a:r>
                        <a:rPr lang="ja-JP" altLang="en-US"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また、対象の屋外広告物情報として、添付されているファイルや画像を</a:t>
                      </a:r>
                      <a:r>
                        <a:rPr lang="ja-JP"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閲覧できる</a:t>
                      </a:r>
                      <a:r>
                        <a:rPr lang="ja-JP" altLang="en-US"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個票</a:t>
                      </a:r>
                      <a:r>
                        <a:rPr lang="ja-JP" sz="1000" dirty="0">
                          <a:solidFill>
                            <a:srgbClr val="4B4B4B"/>
                          </a:solidFill>
                          <a:effectLst/>
                          <a:latin typeface="Meiryo UI" panose="020B0604030504040204" pitchFamily="50" charset="-128"/>
                          <a:ea typeface="Meiryo UI" panose="020B0604030504040204" pitchFamily="50" charset="-128"/>
                          <a:cs typeface="Arial" panose="020B0604020202020204" pitchFamily="34" charset="0"/>
                        </a:rPr>
                        <a:t>画面に遷移できること。</a:t>
                      </a:r>
                      <a:endParaRPr lang="ja-JP" sz="1000" dirty="0">
                        <a:solidFill>
                          <a:srgbClr val="4B4B4B"/>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l">
                        <a:lnSpc>
                          <a:spcPts val="1600"/>
                        </a:lnSpc>
                      </a:pPr>
                      <a:endParaRPr lang="ja-JP" sz="1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62941479"/>
                  </a:ext>
                </a:extLst>
              </a:tr>
              <a:tr h="435406">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vMerge="1">
                  <a:txBody>
                    <a:bodyPr/>
                    <a:lstStyle/>
                    <a:p>
                      <a:pPr algn="ctr">
                        <a:lnSpc>
                          <a:spcPts val="144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現地調査結果をリアルタイムで台帳及び地図上に表示できること。関係者間で進捗状況を共有できること。</a:t>
                      </a: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60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24729277"/>
                  </a:ext>
                </a:extLst>
              </a:tr>
              <a:tr h="435406">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endParaRPr dirty="0"/>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現地調査結果を登録できること。</a:t>
                      </a:r>
                      <a:endParaRPr lang="en-US" altLang="ja-JP" sz="1000" dirty="0">
                        <a:solidFill>
                          <a:srgbClr val="4B4B4B"/>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（公共交通機関の車載カメラや監視カメラの映像データを活用した現地調査業務自体の削減案があれば提案いただきたい。）</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27335192"/>
                  </a:ext>
                </a:extLst>
              </a:tr>
              <a:tr h="435406">
                <a:tc vMerge="1">
                  <a:txBody>
                    <a:bodyPr/>
                    <a:lstStyle/>
                    <a:p>
                      <a:endParaRPr kumimoji="1" lang="ja-JP" altLang="en-US"/>
                    </a:p>
                  </a:txBody>
                  <a:tcPr/>
                </a:tc>
                <a:tc vMerge="1">
                  <a:txBody>
                    <a:bodyPr/>
                    <a:lstStyle/>
                    <a:p>
                      <a:pPr algn="ctr">
                        <a:lnSpc>
                          <a:spcPts val="144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現地確認時に撮影した映像（主に画像）も対象の屋外広告物情報として登録できること。</a:t>
                      </a:r>
                      <a:endParaRPr lang="en-US" altLang="ja-JP" sz="10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1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4157889"/>
                  </a:ext>
                </a:extLst>
              </a:tr>
              <a:tr h="435406">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rowSpan="2">
                  <a:txBody>
                    <a:bodyPr/>
                    <a:lstStyle/>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通知</a:t>
                      </a:r>
                      <a:endParaRPr kumimoji="1" lang="en-US" altLang="ja-JP" sz="9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現地調査により、申請内容等と異なる結果があった場合、関係者（都市計画課</a:t>
                      </a:r>
                      <a:r>
                        <a:rPr lang="en-US" altLang="ja-JP" sz="1000" dirty="0">
                          <a:solidFill>
                            <a:srgbClr val="4B4B4B"/>
                          </a:solidFill>
                          <a:latin typeface="Meiryo UI" panose="020B0604030504040204" pitchFamily="50" charset="-128"/>
                          <a:ea typeface="Meiryo UI" panose="020B0604030504040204" pitchFamily="50" charset="-128"/>
                        </a:rPr>
                        <a:t>/</a:t>
                      </a:r>
                      <a:r>
                        <a:rPr lang="ja-JP" altLang="en-US" sz="1000" dirty="0">
                          <a:solidFill>
                            <a:srgbClr val="4B4B4B"/>
                          </a:solidFill>
                          <a:latin typeface="Meiryo UI" panose="020B0604030504040204" pitchFamily="50" charset="-128"/>
                          <a:ea typeface="Meiryo UI" panose="020B0604030504040204" pitchFamily="50" charset="-128"/>
                        </a:rPr>
                        <a:t>各土木事務所等）に通知できること。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74391036"/>
                  </a:ext>
                </a:extLst>
              </a:tr>
              <a:tr h="43540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フォローアップタスク（未申請物件の発見、是正対応等）について通知できること。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6894200"/>
                  </a:ext>
                </a:extLst>
              </a:tr>
              <a:tr h="43540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a:txBody>
                    <a:bodyPr/>
                    <a:lstStyle/>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行程</a:t>
                      </a:r>
                      <a:endParaRPr kumimoji="1" lang="en-US" altLang="ja-JP" sz="9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検索</a:t>
                      </a:r>
                      <a:endParaRPr kumimoji="1" lang="en-US" altLang="ja-JP" sz="9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地図情報により、現地調査対象物件間の工程検索、及び経路検索・表示ができること。</a:t>
                      </a:r>
                      <a:br>
                        <a:rPr lang="en-US" altLang="ja-JP" sz="1000" dirty="0">
                          <a:solidFill>
                            <a:srgbClr val="4B4B4B"/>
                          </a:solidFill>
                          <a:latin typeface="Meiryo UI" panose="020B0604030504040204" pitchFamily="50" charset="-128"/>
                          <a:ea typeface="Meiryo UI" panose="020B0604030504040204" pitchFamily="50" charset="-128"/>
                        </a:rPr>
                      </a:br>
                      <a:r>
                        <a:rPr lang="ja-JP" altLang="en-US" sz="1000" dirty="0">
                          <a:solidFill>
                            <a:srgbClr val="4B4B4B"/>
                          </a:solidFill>
                          <a:latin typeface="Meiryo UI" panose="020B0604030504040204" pitchFamily="50" charset="-128"/>
                          <a:ea typeface="Meiryo UI" panose="020B0604030504040204" pitchFamily="50" charset="-128"/>
                        </a:rPr>
                        <a:t>（また、</a:t>
                      </a:r>
                      <a:r>
                        <a:rPr lang="en-US" altLang="ja-JP" sz="1000" dirty="0">
                          <a:solidFill>
                            <a:srgbClr val="4B4B4B"/>
                          </a:solidFill>
                          <a:latin typeface="Meiryo UI" panose="020B0604030504040204" pitchFamily="50" charset="-128"/>
                          <a:ea typeface="Meiryo UI" panose="020B0604030504040204" pitchFamily="50" charset="-128"/>
                        </a:rPr>
                        <a:t>GPS</a:t>
                      </a:r>
                      <a:r>
                        <a:rPr lang="ja-JP" altLang="en-US" sz="1000" dirty="0">
                          <a:solidFill>
                            <a:srgbClr val="4B4B4B"/>
                          </a:solidFill>
                          <a:latin typeface="Meiryo UI" panose="020B0604030504040204" pitchFamily="50" charset="-128"/>
                          <a:ea typeface="Meiryo UI" panose="020B0604030504040204" pitchFamily="50" charset="-128"/>
                        </a:rPr>
                        <a:t>機能を活用し、調査員の現在地から対象屋外広告物までの経路検索・表示ができること。）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43948380"/>
                  </a:ext>
                </a:extLst>
              </a:tr>
            </a:tbl>
          </a:graphicData>
        </a:graphic>
      </p:graphicFrame>
    </p:spTree>
    <p:extLst>
      <p:ext uri="{BB962C8B-B14F-4D97-AF65-F5344CB8AC3E}">
        <p14:creationId xmlns:p14="http://schemas.microsoft.com/office/powerpoint/2010/main" val="4062456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15E241-42D9-E70B-8B5A-09834C6C7994}"/>
            </a:ext>
          </a:extLst>
        </p:cNvPr>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5BD868EF-B75F-619E-67E2-7D5750F1ABC8}"/>
              </a:ext>
            </a:extLst>
          </p:cNvPr>
          <p:cNvSpPr/>
          <p:nvPr/>
        </p:nvSpPr>
        <p:spPr>
          <a:xfrm>
            <a:off x="1343472" y="908720"/>
            <a:ext cx="10584000" cy="5832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ご提案の実証計画書案（別紙</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参照）の要件概要について、削除や追記を協議したい事項があれば教えてください。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a:p>
            <a:pPr>
              <a:defRPr/>
            </a:pP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タイトル 4">
            <a:extLst>
              <a:ext uri="{FF2B5EF4-FFF2-40B4-BE49-F238E27FC236}">
                <a16:creationId xmlns:a16="http://schemas.microsoft.com/office/drawing/2014/main" id="{E5A5F0AA-E2B1-E32A-5FB4-08FD4D430DC9}"/>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4】</a:t>
            </a:r>
            <a:r>
              <a:rPr lang="ja-JP" altLang="en-US" sz="2800" b="1" dirty="0">
                <a:solidFill>
                  <a:srgbClr val="4B4B4B"/>
                </a:solidFill>
                <a:latin typeface="Meiryo UI" panose="020B0604030504040204" pitchFamily="50" charset="-128"/>
                <a:ea typeface="Meiryo UI" panose="020B0604030504040204" pitchFamily="50" charset="-128"/>
              </a:rPr>
              <a:t>実証要件案確認事項②</a:t>
            </a:r>
            <a:r>
              <a:rPr lang="en-US" altLang="ja-JP" sz="2800" b="1" dirty="0">
                <a:solidFill>
                  <a:srgbClr val="4B4B4B"/>
                </a:solidFill>
                <a:latin typeface="Meiryo UI" panose="020B0604030504040204" pitchFamily="50" charset="-128"/>
                <a:ea typeface="Meiryo UI" panose="020B0604030504040204" pitchFamily="50" charset="-128"/>
              </a:rPr>
              <a:t>‐2</a:t>
            </a:r>
            <a:endParaRPr lang="ja-JP" altLang="en-US" dirty="0"/>
          </a:p>
        </p:txBody>
      </p:sp>
      <p:sp>
        <p:nvSpPr>
          <p:cNvPr id="9" name="正方形/長方形 8">
            <a:extLst>
              <a:ext uri="{FF2B5EF4-FFF2-40B4-BE49-F238E27FC236}">
                <a16:creationId xmlns:a16="http://schemas.microsoft.com/office/drawing/2014/main" id="{68960C95-D0EE-942E-0DD5-3E749F873660}"/>
              </a:ext>
            </a:extLst>
          </p:cNvPr>
          <p:cNvSpPr/>
          <p:nvPr/>
        </p:nvSpPr>
        <p:spPr>
          <a:xfrm>
            <a:off x="119336" y="908720"/>
            <a:ext cx="1224000" cy="58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要件概要</a:t>
            </a:r>
            <a:endParaRPr lang="en-US" altLang="ja-JP" sz="1354" b="1" dirty="0">
              <a:latin typeface="Meiryo UI" panose="020B0604030504040204" pitchFamily="50" charset="-128"/>
              <a:ea typeface="Meiryo UI" panose="020B0604030504040204" pitchFamily="50" charset="-128"/>
            </a:endParaRPr>
          </a:p>
          <a:p>
            <a:pPr algn="ctr"/>
            <a:r>
              <a:rPr lang="ja-JP" altLang="en-US" sz="1354" b="1" dirty="0">
                <a:latin typeface="Meiryo UI" panose="020B0604030504040204" pitchFamily="50" charset="-128"/>
                <a:ea typeface="Meiryo UI" panose="020B0604030504040204" pitchFamily="50" charset="-128"/>
              </a:rPr>
              <a:t>チェック表</a:t>
            </a:r>
          </a:p>
        </p:txBody>
      </p:sp>
      <p:sp>
        <p:nvSpPr>
          <p:cNvPr id="10" name="正方形/長方形 9">
            <a:extLst>
              <a:ext uri="{FF2B5EF4-FFF2-40B4-BE49-F238E27FC236}">
                <a16:creationId xmlns:a16="http://schemas.microsoft.com/office/drawing/2014/main" id="{EA8AFBB0-02F5-08C9-ECDD-0DDF28629893}"/>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11" name="正方形/長方形 10">
            <a:extLst>
              <a:ext uri="{FF2B5EF4-FFF2-40B4-BE49-F238E27FC236}">
                <a16:creationId xmlns:a16="http://schemas.microsoft.com/office/drawing/2014/main" id="{EA7291B7-9448-5FC9-5DB7-CC16F3D5B91B}"/>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 name="表 1">
            <a:extLst>
              <a:ext uri="{FF2B5EF4-FFF2-40B4-BE49-F238E27FC236}">
                <a16:creationId xmlns:a16="http://schemas.microsoft.com/office/drawing/2014/main" id="{B7C16908-CB7A-3824-D042-789107184F46}"/>
              </a:ext>
            </a:extLst>
          </p:cNvPr>
          <p:cNvGraphicFramePr>
            <a:graphicFrameLocks noGrp="1"/>
          </p:cNvGraphicFramePr>
          <p:nvPr>
            <p:extLst>
              <p:ext uri="{D42A27DB-BD31-4B8C-83A1-F6EECF244321}">
                <p14:modId xmlns:p14="http://schemas.microsoft.com/office/powerpoint/2010/main" val="4174642963"/>
              </p:ext>
            </p:extLst>
          </p:nvPr>
        </p:nvGraphicFramePr>
        <p:xfrm>
          <a:off x="1415480" y="1204564"/>
          <a:ext cx="10440000" cy="5509996"/>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3514243316"/>
                    </a:ext>
                  </a:extLst>
                </a:gridCol>
                <a:gridCol w="504000">
                  <a:extLst>
                    <a:ext uri="{9D8B030D-6E8A-4147-A177-3AD203B41FA5}">
                      <a16:colId xmlns:a16="http://schemas.microsoft.com/office/drawing/2014/main" val="2893714693"/>
                    </a:ext>
                  </a:extLst>
                </a:gridCol>
                <a:gridCol w="5040000">
                  <a:extLst>
                    <a:ext uri="{9D8B030D-6E8A-4147-A177-3AD203B41FA5}">
                      <a16:colId xmlns:a16="http://schemas.microsoft.com/office/drawing/2014/main" val="1335018896"/>
                    </a:ext>
                  </a:extLst>
                </a:gridCol>
                <a:gridCol w="4464000">
                  <a:extLst>
                    <a:ext uri="{9D8B030D-6E8A-4147-A177-3AD203B41FA5}">
                      <a16:colId xmlns:a16="http://schemas.microsoft.com/office/drawing/2014/main" val="4060541865"/>
                    </a:ext>
                  </a:extLst>
                </a:gridCol>
              </a:tblGrid>
              <a:tr h="288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機能分類</a:t>
                      </a: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ctr" defTabSz="562718"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要件仕様案</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協議したい内容</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273218">
                <a:tc rowSpan="15">
                  <a:txBody>
                    <a:bodyPr/>
                    <a:lstStyle/>
                    <a:p>
                      <a:pPr algn="ctr">
                        <a:lnSpc>
                          <a:spcPts val="1440"/>
                        </a:lnSpc>
                      </a:pPr>
                      <a:r>
                        <a:rPr kumimoji="1" lang="ja-JP" altLang="en-US" sz="900" dirty="0">
                          <a:solidFill>
                            <a:srgbClr val="4B4B4B"/>
                          </a:solidFill>
                          <a:latin typeface="Meiryo UI" panose="020B0604030504040204" pitchFamily="50" charset="-128"/>
                          <a:ea typeface="Meiryo UI" panose="020B0604030504040204" pitchFamily="50" charset="-128"/>
                        </a:rPr>
                        <a:t>非機能要件</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rowSpan="5">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管理</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屋外広告物管理システム（仮称）と簡易に連携が可能であること。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07223924"/>
                  </a:ext>
                </a:extLst>
              </a:tr>
              <a:tr h="433441">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spc="-120" baseline="0" dirty="0">
                          <a:solidFill>
                            <a:srgbClr val="4B4B4B"/>
                          </a:solidFill>
                          <a:latin typeface="Meiryo UI" panose="020B0604030504040204" pitchFamily="50" charset="-128"/>
                          <a:ea typeface="Meiryo UI" panose="020B0604030504040204" pitchFamily="50" charset="-128"/>
                        </a:rPr>
                        <a:t>管理システムはアプリケーションなどのインストールは不要で、対応ブラウザからアクセス、利用が可能であること。</a:t>
                      </a:r>
                      <a:r>
                        <a:rPr lang="ja-JP" altLang="en-US" sz="1000" dirty="0">
                          <a:solidFill>
                            <a:srgbClr val="4B4B4B"/>
                          </a:solidFill>
                          <a:latin typeface="Meiryo UI" panose="020B0604030504040204" pitchFamily="50" charset="-128"/>
                          <a:ea typeface="Meiryo UI" panose="020B0604030504040204" pitchFamily="50" charset="-128"/>
                        </a:rPr>
                        <a:t>（別途協議により詳細決定予定）</a:t>
                      </a:r>
                      <a:endParaRPr kumimoji="1" lang="ja-JP" altLang="en-US" sz="1000" spc="-120" baseline="0" dirty="0">
                        <a:solidFill>
                          <a:srgbClr val="4B4B4B"/>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ja-JP" altLang="en-US" sz="1100" spc="-120" baseline="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46466100"/>
                  </a:ext>
                </a:extLst>
              </a:tr>
              <a:tr h="273218">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ユーザーごとにアクセス権限を設定できること。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67583862"/>
                  </a:ext>
                </a:extLst>
              </a:tr>
              <a:tr h="433441">
                <a:tc vMerge="1">
                  <a:txBody>
                    <a:bodyPr/>
                    <a:lstStyle/>
                    <a:p>
                      <a:endParaRPr kumimoji="1" lang="ja-JP" altLang="en-US"/>
                    </a:p>
                  </a:txBody>
                  <a:tcPr/>
                </a:tc>
                <a:tc vMerge="1">
                  <a:txBody>
                    <a:bodyPr/>
                    <a:lstStyle/>
                    <a:p>
                      <a:endParaRPr dirty="0"/>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利用期間中に</a:t>
                      </a:r>
                      <a:r>
                        <a:rPr lang="en-US" altLang="ja-JP" sz="1000" dirty="0">
                          <a:solidFill>
                            <a:srgbClr val="4B4B4B"/>
                          </a:solidFill>
                          <a:latin typeface="Meiryo UI" panose="020B0604030504040204" pitchFamily="50" charset="-128"/>
                          <a:ea typeface="Meiryo UI" panose="020B0604030504040204" pitchFamily="50" charset="-128"/>
                        </a:rPr>
                        <a:t>OS</a:t>
                      </a:r>
                      <a:r>
                        <a:rPr lang="ja-JP" altLang="en-US" sz="1000" dirty="0">
                          <a:solidFill>
                            <a:srgbClr val="4B4B4B"/>
                          </a:solidFill>
                          <a:latin typeface="Meiryo UI" panose="020B0604030504040204" pitchFamily="50" charset="-128"/>
                          <a:ea typeface="Meiryo UI" panose="020B0604030504040204" pitchFamily="50" charset="-128"/>
                        </a:rPr>
                        <a:t>、Ｗ</a:t>
                      </a:r>
                      <a:r>
                        <a:rPr lang="en-US" altLang="ja-JP" sz="1000" dirty="0" err="1">
                          <a:solidFill>
                            <a:srgbClr val="4B4B4B"/>
                          </a:solidFill>
                          <a:latin typeface="Meiryo UI" panose="020B0604030504040204" pitchFamily="50" charset="-128"/>
                          <a:ea typeface="Meiryo UI" panose="020B0604030504040204" pitchFamily="50" charset="-128"/>
                        </a:rPr>
                        <a:t>eb</a:t>
                      </a:r>
                      <a:r>
                        <a:rPr lang="en-US" altLang="ja-JP" sz="1000" dirty="0">
                          <a:solidFill>
                            <a:srgbClr val="4B4B4B"/>
                          </a:solidFill>
                          <a:latin typeface="Meiryo UI" panose="020B0604030504040204" pitchFamily="50" charset="-128"/>
                          <a:ea typeface="Meiryo UI" panose="020B0604030504040204" pitchFamily="50" charset="-128"/>
                        </a:rPr>
                        <a:t> </a:t>
                      </a:r>
                      <a:r>
                        <a:rPr lang="ja-JP" altLang="en-US" sz="1000" dirty="0">
                          <a:solidFill>
                            <a:srgbClr val="4B4B4B"/>
                          </a:solidFill>
                          <a:latin typeface="Meiryo UI" panose="020B0604030504040204" pitchFamily="50" charset="-128"/>
                          <a:ea typeface="Meiryo UI" panose="020B0604030504040204" pitchFamily="50" charset="-128"/>
                        </a:rPr>
                        <a:t>ブラウザ等のバージョンアップが発生した場合でもシステムが利用できるよう無償で対応すること。 </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41424498"/>
                  </a:ext>
                </a:extLst>
              </a:tr>
              <a:tr h="255870">
                <a:tc vMerge="1">
                  <a:txBody>
                    <a:bodyPr/>
                    <a:lstStyle/>
                    <a:p>
                      <a:endParaRPr kumimoji="1" lang="ja-JP" altLang="en-US"/>
                    </a:p>
                  </a:txBody>
                  <a:tcPr/>
                </a:tc>
                <a:tc v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000" dirty="0">
                          <a:solidFill>
                            <a:srgbClr val="4B4B4B"/>
                          </a:solidFill>
                          <a:latin typeface="Meiryo UI" panose="020B0604030504040204" pitchFamily="50" charset="-128"/>
                          <a:ea typeface="Meiryo UI" panose="020B0604030504040204" pitchFamily="50" charset="-128"/>
                        </a:rPr>
                        <a:t>利用期間中は、随時ソフトウェアのバージョンアップを行い、最新版を無償提供すること 。</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9095457"/>
                  </a:ext>
                </a:extLst>
              </a:tr>
              <a:tr h="252186">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rowSpan="2">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ネット</a:t>
                      </a:r>
                      <a:endParaRPr kumimoji="1" lang="en-US" altLang="ja-JP" sz="900" dirty="0">
                        <a:solidFill>
                          <a:srgbClr val="4B4B4B"/>
                        </a:solidFill>
                        <a:latin typeface="Meiryo UI" panose="020B0604030504040204" pitchFamily="50" charset="-128"/>
                        <a:ea typeface="Meiryo UI" panose="020B0604030504040204" pitchFamily="50" charset="-128"/>
                      </a:endParaRPr>
                    </a:p>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ワーク</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インターネット環境で動作、利用が可能なこと。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10718297"/>
                  </a:ext>
                </a:extLst>
              </a:tr>
              <a:tr h="413744">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日本国の法律および締結された条約が適用される国内データセンターにおいてデータが保存され、日本国に裁判管轄権があること。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3125958"/>
                  </a:ext>
                </a:extLst>
              </a:tr>
              <a:tr h="252186">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2">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セキュリティ</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algn="l" defTabSz="457200" rtl="0" eaLnBrk="1" latinLnBrk="0" hangingPunct="1">
                        <a:lnSpc>
                          <a:spcPts val="1440"/>
                        </a:lnSpc>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本県のセキュリティポリシーや</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ISO27001</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等に準拠した対応が実施されていること。（詳細は別途協議を想定）</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l" defTabSz="457200" rtl="0" eaLnBrk="1" latinLnBrk="0" hangingPunct="1">
                        <a:lnSpc>
                          <a:spcPts val="1440"/>
                        </a:lnSpc>
                      </a:pPr>
                      <a:endPar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57197287"/>
                  </a:ext>
                </a:extLst>
              </a:tr>
              <a:tr h="252186">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通信経路は暗号化されること。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kumimoji="1" lang="ja-JP" altLang="en-US"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1479081"/>
                  </a:ext>
                </a:extLst>
              </a:tr>
              <a:tr h="413744">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6">
                  <a:txBody>
                    <a:bodyPr/>
                    <a:lstStyle/>
                    <a:p>
                      <a:pPr algn="ctr">
                        <a:lnSpc>
                          <a:spcPct val="100000"/>
                        </a:lnSpc>
                      </a:pPr>
                      <a:r>
                        <a:rPr kumimoji="1" lang="ja-JP" altLang="en-US" sz="900" dirty="0">
                          <a:solidFill>
                            <a:srgbClr val="4B4B4B"/>
                          </a:solidFill>
                          <a:latin typeface="Meiryo UI" panose="020B0604030504040204" pitchFamily="50" charset="-128"/>
                          <a:ea typeface="Meiryo UI" panose="020B0604030504040204" pitchFamily="50" charset="-128"/>
                        </a:rPr>
                        <a:t>その他</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実証に際して、最低１名の技術者を有していること。（実証期間中における担当者の変更は両社の合意により可能とする）</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47127924"/>
                  </a:ext>
                </a:extLst>
              </a:tr>
              <a:tr h="252186">
                <a:tc vMerge="1">
                  <a:txBody>
                    <a:bodyPr/>
                    <a:lstStyle/>
                    <a:p>
                      <a:endParaRPr kumimoji="1" lang="ja-JP" altLang="en-US"/>
                    </a:p>
                  </a:txBody>
                  <a:tcPr/>
                </a:tc>
                <a:tc vMerge="1">
                  <a:txBody>
                    <a:bodyPr/>
                    <a:lstStyle/>
                    <a:p>
                      <a:endParaRPr kumimoji="1" lang="ja-JP" altLang="en-US"/>
                    </a:p>
                  </a:txBody>
                  <a:tcPr/>
                </a:tc>
                <a:tc>
                  <a:txBody>
                    <a:bodyPr/>
                    <a:lstStyle/>
                    <a:p>
                      <a:pPr marL="0" marR="0" lvl="1"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kumimoji="1" lang="ja-JP" altLang="en-US" sz="1000" kern="1200" dirty="0">
                          <a:solidFill>
                            <a:srgbClr val="4B4B4B"/>
                          </a:solidFill>
                          <a:effectLst/>
                          <a:latin typeface="Meiryo UI" panose="020B0604030504040204" pitchFamily="50" charset="-128"/>
                          <a:ea typeface="Meiryo UI" panose="020B0604030504040204" pitchFamily="50" charset="-128"/>
                          <a:cs typeface="+mn-cs"/>
                        </a:rPr>
                        <a:t>実証期間中に、現地で利用可能なタブレット等端末（県庁指定の端末を想定）を提供すること。</a:t>
                      </a:r>
                      <a:endParaRPr lang="en-US" altLang="ja-JP"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1"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endParaRPr lang="en-US" altLang="ja-JP"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3892100"/>
                  </a:ext>
                </a:extLst>
              </a:tr>
              <a:tr h="413744">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契約期間中は、本県からの利用方法の照会等各種問合せに対応すること。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 </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メール受付については </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24 </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時間</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365</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日、対応時間については平日</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9</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時～</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17</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時を想定している。</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815689"/>
                  </a:ext>
                </a:extLst>
              </a:tr>
              <a:tr h="444544">
                <a:tc vMerge="1">
                  <a:txBody>
                    <a:bodyPr/>
                    <a:lstStyle/>
                    <a:p>
                      <a:endParaRPr kumimoji="1" lang="ja-JP" altLang="en-US"/>
                    </a:p>
                  </a:txBody>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実証期間中にシステム調整やチューニング等が必要な場合、対応可能なこと。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14405200"/>
                  </a:ext>
                </a:extLst>
              </a:tr>
              <a:tr h="444544">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p>
                      <a:pPr marL="0" marR="0" lvl="1"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職員に対してシステム操作や管理機能のトレーニングを実施すること。また、併せて実証対象の機能についてマニュアルを提供すること。</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1" indent="0" algn="l" defTabSz="457200" rtl="0" eaLnBrk="1" fontAlgn="auto" latinLnBrk="0" hangingPunct="1">
                        <a:lnSpc>
                          <a:spcPts val="1440"/>
                        </a:lnSpc>
                        <a:spcBef>
                          <a:spcPts val="0"/>
                        </a:spcBef>
                        <a:spcAft>
                          <a:spcPts val="0"/>
                        </a:spcAft>
                        <a:buClrTx/>
                        <a:buSzTx/>
                        <a:buFont typeface="Arial" panose="020B0604020202020204" pitchFamily="34" charset="0"/>
                        <a:buNone/>
                        <a:tabLst/>
                        <a:defRPr/>
                      </a:pPr>
                      <a:endParaRPr kumimoji="1" lang="ja-JP" altLang="en-US" sz="1100" kern="1200" spc="-120" baseline="0" dirty="0">
                        <a:solidFill>
                          <a:srgbClr val="000000"/>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8302467"/>
                  </a:ext>
                </a:extLst>
              </a:tr>
              <a:tr h="413744">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6EBE2"/>
                    </a:solidFill>
                  </a:tcPr>
                </a:tc>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marL="0" lvl="1" indent="0" algn="l" defTabSz="457200" rtl="0" eaLnBrk="1" latinLnBrk="0" hangingPunct="1">
                        <a:lnSpc>
                          <a:spcPts val="1440"/>
                        </a:lnSpc>
                        <a:buFont typeface="Arial" panose="020B0604020202020204" pitchFamily="34" charset="0"/>
                        <a:buNone/>
                      </a:pP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実証期間及びその後の本番稼働において、ユーザー（</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ID</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数など未定）が機能要件</a:t>
                      </a:r>
                      <a:r>
                        <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rPr>
                        <a:t>/</a:t>
                      </a:r>
                      <a:r>
                        <a:rPr kumimoji="1" lang="ja-JP" altLang="en-US" sz="1000" kern="1200" spc="-120" baseline="0" dirty="0">
                          <a:solidFill>
                            <a:srgbClr val="4B4B4B"/>
                          </a:solidFill>
                          <a:latin typeface="Meiryo UI" panose="020B0604030504040204" pitchFamily="50" charset="-128"/>
                          <a:ea typeface="Meiryo UI" panose="020B0604030504040204" pitchFamily="50" charset="-128"/>
                          <a:cs typeface="+mn-cs"/>
                        </a:rPr>
                        <a:t>非機能要件に記載のサービスを利用できること。</a:t>
                      </a:r>
                      <a:endParaRPr kumimoji="1" lang="en-US" altLang="ja-JP" sz="1000" kern="1200" spc="-120" baseline="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1" indent="0" algn="l" defTabSz="457200" rtl="0" eaLnBrk="1" latinLnBrk="0" hangingPunct="1">
                        <a:lnSpc>
                          <a:spcPts val="1440"/>
                        </a:lnSpc>
                        <a:buFont typeface="Arial" panose="020B0604020202020204" pitchFamily="34" charset="0"/>
                        <a:buNone/>
                      </a:pPr>
                      <a:endParaRPr kumimoji="1" lang="en-US" altLang="ja-JP" sz="1100" kern="1200" spc="-120" baseline="0" dirty="0">
                        <a:solidFill>
                          <a:srgbClr val="000000"/>
                        </a:solidFill>
                        <a:latin typeface="Meiryo UI" panose="020B0604030504040204" pitchFamily="50" charset="-128"/>
                        <a:ea typeface="Meiryo UI" panose="020B0604030504040204" pitchFamily="50" charset="-128"/>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24861280"/>
                  </a:ext>
                </a:extLst>
              </a:tr>
            </a:tbl>
          </a:graphicData>
        </a:graphic>
      </p:graphicFrame>
    </p:spTree>
    <p:extLst>
      <p:ext uri="{BB962C8B-B14F-4D97-AF65-F5344CB8AC3E}">
        <p14:creationId xmlns:p14="http://schemas.microsoft.com/office/powerpoint/2010/main" val="56038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7C916A-19F6-340C-A00B-1F422D87464D}"/>
            </a:ext>
          </a:extLst>
        </p:cNvPr>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F6F3C8BD-C6B7-A4B1-BBA5-45DC6EDC03F1}"/>
              </a:ext>
            </a:extLst>
          </p:cNvPr>
          <p:cNvSpPr/>
          <p:nvPr/>
        </p:nvSpPr>
        <p:spPr>
          <a:xfrm>
            <a:off x="1343471" y="1412776"/>
            <a:ext cx="10584000" cy="5328000"/>
          </a:xfrm>
          <a:prstGeom prst="rect">
            <a:avLst/>
          </a:prstGeom>
          <a:solidFill>
            <a:schemeClr val="bg1"/>
          </a:solid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ご提案の実証計画書案（別紙</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4</a:t>
            </a: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参照）の要件概要について、削除や追記を協議したい事項があれば教えてください。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タイトル 4">
            <a:extLst>
              <a:ext uri="{FF2B5EF4-FFF2-40B4-BE49-F238E27FC236}">
                <a16:creationId xmlns:a16="http://schemas.microsoft.com/office/drawing/2014/main" id="{F919D44E-4F36-6C1D-B5F9-BDCB3CDE1CFD}"/>
              </a:ext>
            </a:extLst>
          </p:cNvPr>
          <p:cNvSpPr>
            <a:spLocks noGrp="1"/>
          </p:cNvSpPr>
          <p:nvPr>
            <p:ph type="title"/>
          </p:nvPr>
        </p:nvSpPr>
        <p:spPr/>
        <p:txBody>
          <a:bodyPr/>
          <a:lstStyle/>
          <a:p>
            <a:r>
              <a:rPr lang="en-US" altLang="ja-JP" sz="2800" b="1" dirty="0">
                <a:solidFill>
                  <a:srgbClr val="4B4B4B"/>
                </a:solidFill>
                <a:latin typeface="Meiryo UI" panose="020B0604030504040204" pitchFamily="50" charset="-128"/>
                <a:ea typeface="Meiryo UI" panose="020B0604030504040204" pitchFamily="50" charset="-128"/>
              </a:rPr>
              <a:t>【</a:t>
            </a:r>
            <a:r>
              <a:rPr lang="ja-JP" altLang="en-US" sz="2800" b="1" dirty="0">
                <a:solidFill>
                  <a:srgbClr val="4B4B4B"/>
                </a:solidFill>
                <a:latin typeface="Meiryo UI" panose="020B0604030504040204" pitchFamily="50" charset="-128"/>
                <a:ea typeface="Meiryo UI" panose="020B0604030504040204" pitchFamily="50" charset="-128"/>
              </a:rPr>
              <a:t>様式</a:t>
            </a:r>
            <a:r>
              <a:rPr lang="en-US" altLang="ja-JP" sz="2800" b="1" dirty="0">
                <a:solidFill>
                  <a:srgbClr val="4B4B4B"/>
                </a:solidFill>
                <a:latin typeface="Meiryo UI" panose="020B0604030504040204" pitchFamily="50" charset="-128"/>
                <a:ea typeface="Meiryo UI" panose="020B0604030504040204" pitchFamily="50" charset="-128"/>
              </a:rPr>
              <a:t>4】</a:t>
            </a:r>
            <a:r>
              <a:rPr lang="ja-JP" altLang="en-US" sz="2800" b="1" dirty="0">
                <a:solidFill>
                  <a:srgbClr val="4B4B4B"/>
                </a:solidFill>
                <a:latin typeface="Meiryo UI" panose="020B0604030504040204" pitchFamily="50" charset="-128"/>
                <a:ea typeface="Meiryo UI" panose="020B0604030504040204" pitchFamily="50" charset="-128"/>
              </a:rPr>
              <a:t>実証要件案確認事項③</a:t>
            </a:r>
            <a:r>
              <a:rPr lang="en-US" altLang="ja-JP" sz="2800" b="1" dirty="0">
                <a:solidFill>
                  <a:srgbClr val="4B4B4B"/>
                </a:solidFill>
                <a:latin typeface="Meiryo UI" panose="020B0604030504040204" pitchFamily="50" charset="-128"/>
                <a:ea typeface="Meiryo UI" panose="020B0604030504040204" pitchFamily="50" charset="-128"/>
              </a:rPr>
              <a:t>‐1</a:t>
            </a:r>
            <a:endParaRPr lang="ja-JP" altLang="en-US" dirty="0"/>
          </a:p>
        </p:txBody>
      </p:sp>
      <p:sp>
        <p:nvSpPr>
          <p:cNvPr id="6" name="正方形/長方形 5">
            <a:extLst>
              <a:ext uri="{FF2B5EF4-FFF2-40B4-BE49-F238E27FC236}">
                <a16:creationId xmlns:a16="http://schemas.microsoft.com/office/drawing/2014/main" id="{5EEC0479-6436-F832-06FF-4169A1314F6F}"/>
              </a:ext>
            </a:extLst>
          </p:cNvPr>
          <p:cNvSpPr/>
          <p:nvPr/>
        </p:nvSpPr>
        <p:spPr>
          <a:xfrm>
            <a:off x="1343472" y="908720"/>
            <a:ext cx="10584000" cy="432000"/>
          </a:xfrm>
          <a:prstGeom prst="rect">
            <a:avLst/>
          </a:prstGeom>
          <a:no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600" b="1" spc="-120" dirty="0">
                <a:solidFill>
                  <a:srgbClr val="4B4B4B"/>
                </a:solidFill>
                <a:latin typeface="Meiryo UI" panose="020B0604030504040204" pitchFamily="50" charset="-128"/>
                <a:ea typeface="Meiryo UI" panose="020B0604030504040204" pitchFamily="50" charset="-128"/>
              </a:rPr>
              <a:t>精神保健福祉法に基づく相談・聞き取り対応業務</a:t>
            </a:r>
            <a:endParaRPr kumimoji="0" lang="en-US" altLang="ja-JP" sz="1600" b="1" dirty="0">
              <a:solidFill>
                <a:srgbClr val="4B4B4B"/>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BC0EDF29-DF30-89E6-5283-CEC1CFEF4443}"/>
              </a:ext>
            </a:extLst>
          </p:cNvPr>
          <p:cNvSpPr/>
          <p:nvPr/>
        </p:nvSpPr>
        <p:spPr>
          <a:xfrm>
            <a:off x="119336" y="908768"/>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実証事業名</a:t>
            </a:r>
          </a:p>
        </p:txBody>
      </p:sp>
      <p:sp>
        <p:nvSpPr>
          <p:cNvPr id="9" name="正方形/長方形 8">
            <a:extLst>
              <a:ext uri="{FF2B5EF4-FFF2-40B4-BE49-F238E27FC236}">
                <a16:creationId xmlns:a16="http://schemas.microsoft.com/office/drawing/2014/main" id="{3BE95895-8E74-0BF1-66A0-016B24AA04D3}"/>
              </a:ext>
            </a:extLst>
          </p:cNvPr>
          <p:cNvSpPr/>
          <p:nvPr/>
        </p:nvSpPr>
        <p:spPr>
          <a:xfrm>
            <a:off x="119336" y="1412822"/>
            <a:ext cx="1224000" cy="5328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354" b="1" dirty="0">
                <a:latin typeface="Meiryo UI" panose="020B0604030504040204" pitchFamily="50" charset="-128"/>
                <a:ea typeface="Meiryo UI" panose="020B0604030504040204" pitchFamily="50" charset="-128"/>
              </a:rPr>
              <a:t>要件概要</a:t>
            </a:r>
            <a:endParaRPr lang="en-US" altLang="ja-JP" sz="1354" b="1" dirty="0">
              <a:latin typeface="Meiryo UI" panose="020B0604030504040204" pitchFamily="50" charset="-128"/>
              <a:ea typeface="Meiryo UI" panose="020B0604030504040204" pitchFamily="50" charset="-128"/>
            </a:endParaRPr>
          </a:p>
          <a:p>
            <a:pPr algn="ctr"/>
            <a:r>
              <a:rPr lang="ja-JP" altLang="en-US" sz="1354" b="1" dirty="0">
                <a:latin typeface="Meiryo UI" panose="020B0604030504040204" pitchFamily="50" charset="-128"/>
                <a:ea typeface="Meiryo UI" panose="020B0604030504040204" pitchFamily="50" charset="-128"/>
              </a:rPr>
              <a:t>チェック表</a:t>
            </a:r>
          </a:p>
        </p:txBody>
      </p:sp>
      <p:sp>
        <p:nvSpPr>
          <p:cNvPr id="10" name="正方形/長方形 9">
            <a:extLst>
              <a:ext uri="{FF2B5EF4-FFF2-40B4-BE49-F238E27FC236}">
                <a16:creationId xmlns:a16="http://schemas.microsoft.com/office/drawing/2014/main" id="{188960DF-C21C-94BC-47C4-40E443AF1B69}"/>
              </a:ext>
            </a:extLst>
          </p:cNvPr>
          <p:cNvSpPr/>
          <p:nvPr/>
        </p:nvSpPr>
        <p:spPr>
          <a:xfrm>
            <a:off x="6096000" y="188640"/>
            <a:ext cx="1224000" cy="432000"/>
          </a:xfrm>
          <a:prstGeom prst="rect">
            <a:avLst/>
          </a:prstGeom>
          <a:solidFill>
            <a:srgbClr val="045890">
              <a:alpha val="80000"/>
            </a:srgbClr>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lIns="44308" tIns="44308" rIns="44308" bIns="44308" anchor="ctr"/>
          <a:lstStyle/>
          <a:p>
            <a:pPr algn="ctr">
              <a:defRPr/>
            </a:pPr>
            <a:r>
              <a:rPr lang="ja-JP" altLang="en-US" sz="1354" b="1" dirty="0">
                <a:latin typeface="Meiryo UI" panose="020B0604030504040204" pitchFamily="50" charset="-128"/>
                <a:ea typeface="Meiryo UI" panose="020B0604030504040204" pitchFamily="50" charset="-128"/>
              </a:rPr>
              <a:t>事業者名</a:t>
            </a:r>
          </a:p>
        </p:txBody>
      </p:sp>
      <p:sp>
        <p:nvSpPr>
          <p:cNvPr id="11" name="正方形/長方形 10">
            <a:extLst>
              <a:ext uri="{FF2B5EF4-FFF2-40B4-BE49-F238E27FC236}">
                <a16:creationId xmlns:a16="http://schemas.microsoft.com/office/drawing/2014/main" id="{2E55E919-54F1-8042-8AFB-B4C919C10B0F}"/>
              </a:ext>
            </a:extLst>
          </p:cNvPr>
          <p:cNvSpPr/>
          <p:nvPr/>
        </p:nvSpPr>
        <p:spPr>
          <a:xfrm>
            <a:off x="7320146" y="188640"/>
            <a:ext cx="4608512" cy="432000"/>
          </a:xfrm>
          <a:prstGeom prst="rect">
            <a:avLst/>
          </a:prstGeom>
          <a:solidFill>
            <a:schemeClr val="bg1"/>
          </a:solidFill>
          <a:ln w="635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anchor="t"/>
          <a:lstStyle/>
          <a:p>
            <a:pPr>
              <a:defRPr/>
            </a:pPr>
            <a:r>
              <a:rPr lang="ja-JP" altLang="en-US"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rPr>
              <a:t>貴社名をご記入ください</a:t>
            </a:r>
            <a:endParaRPr lang="en-US" altLang="ja-JP" sz="1200" b="1" kern="100" dirty="0">
              <a:solidFill>
                <a:schemeClr val="bg1">
                  <a:lumMod val="85000"/>
                </a:schemeClr>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Rectangle 1">
            <a:extLst>
              <a:ext uri="{FF2B5EF4-FFF2-40B4-BE49-F238E27FC236}">
                <a16:creationId xmlns:a16="http://schemas.microsoft.com/office/drawing/2014/main" id="{02E5E3AF-7580-0D23-121C-086253890D77}"/>
              </a:ext>
            </a:extLst>
          </p:cNvPr>
          <p:cNvSpPr>
            <a:spLocks noChangeArrowheads="1"/>
          </p:cNvSpPr>
          <p:nvPr/>
        </p:nvSpPr>
        <p:spPr bwMode="auto">
          <a:xfrm>
            <a:off x="1487488" y="6402322"/>
            <a:ext cx="10296000" cy="322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2542" tIns="56271" rIns="112542" bIns="56271" numCol="1" anchor="ctr" anchorCtr="0" compatLnSpc="1">
            <a:prstTxWarp prst="textNoShape">
              <a:avLst/>
            </a:prstTxWarp>
            <a:spAutoFit/>
          </a:bodyPr>
          <a:lstStyle/>
          <a:p>
            <a:pPr defTabSz="1125437"/>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注　</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協議したい内容の欄が</a:t>
            </a:r>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不足</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（要件追記の協議）</a:t>
            </a:r>
            <a:r>
              <a:rPr kumimoji="0" lang="ja-JP" altLang="ja-JP"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する場合は、適宜行を増やして</a:t>
            </a:r>
            <a:r>
              <a:rPr kumimoji="0" lang="ja-JP" altLang="en-US" sz="1354" b="1" dirty="0">
                <a:solidFill>
                  <a:srgbClr val="4B4B4B"/>
                </a:solidFill>
                <a:latin typeface="Meiryo UI" panose="020B0604030504040204" pitchFamily="50" charset="-128"/>
                <a:ea typeface="Meiryo UI" panose="020B0604030504040204" pitchFamily="50" charset="-128"/>
                <a:cs typeface="Times New Roman" panose="02020603050405020304" pitchFamily="18" charset="0"/>
              </a:rPr>
              <a:t>ください。</a:t>
            </a:r>
            <a:endParaRPr kumimoji="0" lang="ja-JP" altLang="ja-JP" sz="2215" b="1" dirty="0">
              <a:solidFill>
                <a:srgbClr val="4B4B4B"/>
              </a:solidFill>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E8DC2BD4-22DB-1686-928A-77F13BA8F66D}"/>
              </a:ext>
            </a:extLst>
          </p:cNvPr>
          <p:cNvGraphicFramePr>
            <a:graphicFrameLocks noGrp="1"/>
          </p:cNvGraphicFramePr>
          <p:nvPr>
            <p:extLst>
              <p:ext uri="{D42A27DB-BD31-4B8C-83A1-F6EECF244321}">
                <p14:modId xmlns:p14="http://schemas.microsoft.com/office/powerpoint/2010/main" val="83013369"/>
              </p:ext>
            </p:extLst>
          </p:nvPr>
        </p:nvGraphicFramePr>
        <p:xfrm>
          <a:off x="1415480" y="1695980"/>
          <a:ext cx="10440000" cy="4646804"/>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3514243316"/>
                    </a:ext>
                  </a:extLst>
                </a:gridCol>
                <a:gridCol w="504000">
                  <a:extLst>
                    <a:ext uri="{9D8B030D-6E8A-4147-A177-3AD203B41FA5}">
                      <a16:colId xmlns:a16="http://schemas.microsoft.com/office/drawing/2014/main" val="2893714693"/>
                    </a:ext>
                  </a:extLst>
                </a:gridCol>
                <a:gridCol w="5040000">
                  <a:extLst>
                    <a:ext uri="{9D8B030D-6E8A-4147-A177-3AD203B41FA5}">
                      <a16:colId xmlns:a16="http://schemas.microsoft.com/office/drawing/2014/main" val="1335018896"/>
                    </a:ext>
                  </a:extLst>
                </a:gridCol>
                <a:gridCol w="4464000">
                  <a:extLst>
                    <a:ext uri="{9D8B030D-6E8A-4147-A177-3AD203B41FA5}">
                      <a16:colId xmlns:a16="http://schemas.microsoft.com/office/drawing/2014/main" val="3386049896"/>
                    </a:ext>
                  </a:extLst>
                </a:gridCol>
              </a:tblGrid>
              <a:tr h="288000">
                <a:tc gridSpan="2">
                  <a:txBody>
                    <a:bodyPr/>
                    <a:lstStyle/>
                    <a:p>
                      <a:pPr marL="0" algn="ctr" defTabSz="457200" rtl="0" eaLnBrk="1" latinLnBrk="0" hangingPunct="1"/>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機能分類</a:t>
                      </a: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ctr" defTabSz="562718"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要件仕様案</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a:r>
                        <a:rPr kumimoji="1" lang="ja-JP" altLang="en-US" sz="1100" dirty="0">
                          <a:latin typeface="Meiryo UI" panose="020B0604030504040204" pitchFamily="50" charset="-128"/>
                          <a:ea typeface="Meiryo UI" panose="020B0604030504040204" pitchFamily="50" charset="-128"/>
                        </a:rPr>
                        <a:t>協議したい内容</a:t>
                      </a: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860047174"/>
                  </a:ext>
                </a:extLst>
              </a:tr>
              <a:tr h="308584">
                <a:tc rowSpan="11">
                  <a:txBody>
                    <a:bodyPr/>
                    <a:lstStyle/>
                    <a:p>
                      <a:pPr marL="0" algn="ctr" defTabSz="457200" rtl="0" eaLnBrk="1" latinLnBrk="0" hangingPunct="1">
                        <a:lnSpc>
                          <a:spcPts val="1440"/>
                        </a:lnSpc>
                      </a:pPr>
                      <a:r>
                        <a:rPr kumimoji="1" lang="ja-JP" altLang="en-US" sz="1000" kern="1200" dirty="0">
                          <a:solidFill>
                            <a:srgbClr val="4B4B4B"/>
                          </a:solidFill>
                          <a:latin typeface="Meiryo UI" panose="020B0604030504040204" pitchFamily="50" charset="-128"/>
                          <a:ea typeface="Meiryo UI" panose="020B0604030504040204" pitchFamily="50" charset="-128"/>
                          <a:cs typeface="+mn-cs"/>
                        </a:rPr>
                        <a:t>機能</a:t>
                      </a:r>
                      <a:endParaRPr kumimoji="1" lang="en-US" altLang="ja-JP" sz="1000" kern="1200" dirty="0">
                        <a:solidFill>
                          <a:srgbClr val="4B4B4B"/>
                        </a:solidFill>
                        <a:latin typeface="Meiryo UI" panose="020B0604030504040204" pitchFamily="50" charset="-128"/>
                        <a:ea typeface="Meiryo UI" panose="020B0604030504040204" pitchFamily="50" charset="-128"/>
                        <a:cs typeface="+mn-cs"/>
                      </a:endParaRPr>
                    </a:p>
                    <a:p>
                      <a:pPr marL="0" algn="ctr" defTabSz="457200" rtl="0" eaLnBrk="1" latinLnBrk="0" hangingPunct="1">
                        <a:lnSpc>
                          <a:spcPts val="1440"/>
                        </a:lnSpc>
                      </a:pPr>
                      <a:r>
                        <a:rPr kumimoji="1" lang="ja-JP" altLang="en-US" sz="1000" kern="1200" dirty="0">
                          <a:solidFill>
                            <a:srgbClr val="4B4B4B"/>
                          </a:solidFill>
                          <a:latin typeface="Meiryo UI" panose="020B0604030504040204" pitchFamily="50" charset="-128"/>
                          <a:ea typeface="Meiryo UI" panose="020B0604030504040204" pitchFamily="50" charset="-128"/>
                          <a:cs typeface="+mn-cs"/>
                        </a:rPr>
                        <a:t>要件</a:t>
                      </a:r>
                      <a:endParaRPr kumimoji="1" sz="1000" kern="1200" dirty="0">
                        <a:solidFill>
                          <a:srgbClr val="4B4B4B"/>
                        </a:solidFill>
                        <a:latin typeface="Meiryo UI" panose="020B0604030504040204" pitchFamily="50" charset="-128"/>
                        <a:ea typeface="Meiryo UI" panose="020B0604030504040204" pitchFamily="50" charset="-128"/>
                        <a:cs typeface="+mn-cs"/>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40000"/>
                        <a:lumOff val="60000"/>
                      </a:schemeClr>
                    </a:solidFill>
                  </a:tcPr>
                </a:tc>
                <a:tc rowSpan="5">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音声</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認識</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高精度な音声認識（例えば、医療・福祉分野に特化したもの）ができること。</a:t>
                      </a:r>
                      <a:endParaRPr lang="en-US" altLang="ja-JP"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1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97336147"/>
                  </a:ext>
                </a:extLst>
              </a:tr>
              <a:tr h="308584">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音声を迅速にテキスト化できること。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25893569"/>
                  </a:ext>
                </a:extLst>
              </a:tr>
              <a:tr h="308584">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多言語対応やアクセシビリティの対応も検討すること。</a:t>
                      </a:r>
                      <a:endParaRPr lang="en-US" altLang="ja-JP" sz="1100" dirty="0">
                        <a:solidFill>
                          <a:srgbClr val="4B4B4B"/>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（方言対応に係る対応方法等は、事業者から提案すること）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050937"/>
                  </a:ext>
                </a:extLst>
              </a:tr>
              <a:tr h="308584">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使用状況を反映し、音声認識精度を向上させる</a:t>
                      </a:r>
                      <a:r>
                        <a:rPr lang="en-US" altLang="ja-JP" sz="1100" dirty="0">
                          <a:solidFill>
                            <a:srgbClr val="4B4B4B"/>
                          </a:solidFill>
                          <a:latin typeface="Meiryo UI" panose="020B0604030504040204" pitchFamily="50" charset="-128"/>
                          <a:ea typeface="Meiryo UI" panose="020B0604030504040204" pitchFamily="50" charset="-128"/>
                        </a:rPr>
                        <a:t>AI</a:t>
                      </a:r>
                      <a:r>
                        <a:rPr lang="ja-JP" altLang="en-US" sz="1100" dirty="0">
                          <a:solidFill>
                            <a:srgbClr val="4B4B4B"/>
                          </a:solidFill>
                          <a:latin typeface="Meiryo UI" panose="020B0604030504040204" pitchFamily="50" charset="-128"/>
                          <a:ea typeface="Meiryo UI" panose="020B0604030504040204" pitchFamily="50" charset="-128"/>
                        </a:rPr>
                        <a:t>学習機能を有すること。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86328908"/>
                  </a:ext>
                </a:extLst>
              </a:tr>
              <a:tr h="308584">
                <a:tc vMerge="1">
                  <a:txBody>
                    <a:bodyPr/>
                    <a:lstStyle/>
                    <a:p>
                      <a:endParaRPr kumimoji="1" lang="ja-JP" altLang="en-US"/>
                    </a:p>
                  </a:txBody>
                  <a:tcPr/>
                </a:tc>
                <a:tc vMerge="1">
                  <a:txBody>
                    <a:bodyPr/>
                    <a:lstStyle/>
                    <a:p>
                      <a:pPr algn="ctr">
                        <a:lnSpc>
                          <a:spcPts val="1440"/>
                        </a:lnSpc>
                      </a:pP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事例ごとのフィードバックを取り入れて、音声認識の改善を継続的に行う仕組みを有すること。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68380398"/>
                  </a:ext>
                </a:extLst>
              </a:tr>
              <a:tr h="308584">
                <a:tc vMerge="1">
                  <a:txBody>
                    <a:bodyPr/>
                    <a:lstStyle/>
                    <a:p>
                      <a:endParaRPr kumimoji="1" lang="ja-JP" altLang="en-US"/>
                    </a:p>
                  </a:txBody>
                  <a:tcPr/>
                </a:tc>
                <a:tc rowSpan="3">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帳票</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作成</a:t>
                      </a:r>
                      <a:endParaRPr kumimoji="1" lang="en-US" altLang="ja-JP"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音声認識によりテキスト化したデータの要点整理等を自動でできること。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11430382"/>
                  </a:ext>
                </a:extLst>
              </a:tr>
              <a:tr h="436079">
                <a:tc vMerge="1">
                  <a:txBody>
                    <a:bodyPr/>
                    <a:lstStyle/>
                    <a:p>
                      <a:endParaRPr kumimoji="1" lang="ja-JP" altLang="en-US"/>
                    </a:p>
                  </a:txBody>
                  <a:tcPr/>
                </a:tc>
                <a:tc vMerge="1">
                  <a:txBody>
                    <a:bodyPr/>
                    <a:lstStyle/>
                    <a:p>
                      <a:pPr algn="ctr">
                        <a:lnSpc>
                          <a:spcPts val="144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音声認識によりテキスト化したデータを精神保健福祉相談票や入院調整に関するフォーマットに自動反映できること。</a:t>
                      </a:r>
                      <a:endParaRPr lang="en-US" altLang="ja-JP" sz="1100" dirty="0">
                        <a:solidFill>
                          <a:srgbClr val="4B4B4B"/>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（フォーマットについては、反映内容等を原課と別途協議すること）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525095"/>
                  </a:ext>
                </a:extLst>
              </a:tr>
              <a:tr h="308584">
                <a:tc vMerge="1">
                  <a:txBody>
                    <a:bodyPr/>
                    <a:lstStyle/>
                    <a:p>
                      <a:pPr algn="ctr">
                        <a:lnSpc>
                          <a:spcPts val="1440"/>
                        </a:lnSpc>
                      </a:pPr>
                      <a:endParaRPr kumimoji="1" lang="en-US" altLang="ja-JP" sz="1200" dirty="0">
                        <a:latin typeface="Meiryo UI" panose="020B0604030504040204" pitchFamily="50" charset="-128"/>
                        <a:ea typeface="Meiryo UI" panose="020B0604030504040204" pitchFamily="50" charset="-128"/>
                      </a:endParaRPr>
                    </a:p>
                  </a:txBody>
                  <a:tcPr vert="eaVert">
                    <a:lnT w="6350" cap="flat" cmpd="sng" algn="ctr">
                      <a:solidFill>
                        <a:schemeClr val="bg1">
                          <a:lumMod val="50000"/>
                        </a:schemeClr>
                      </a:solidFill>
                      <a:prstDash val="solid"/>
                      <a:round/>
                      <a:headEnd type="none" w="med" len="med"/>
                      <a:tailEnd type="none" w="med" len="med"/>
                    </a:lnT>
                  </a:tcPr>
                </a:tc>
                <a:tc vMerge="1">
                  <a:txBody>
                    <a:bodyPr/>
                    <a:lstStyle/>
                    <a:p>
                      <a:endParaRPr dirty="0"/>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フォーマットに反映した内容をシステム上で編集が簡単にできること。</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91820660"/>
                  </a:ext>
                </a:extLst>
              </a:tr>
              <a:tr h="308584">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rowSpan="2">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データ</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ベース</a:t>
                      </a:r>
                      <a:endParaRPr kumimoji="1" lang="en-US" altLang="ja-JP"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音声認識によりテキスト化したデータ、及びフォーマットに反映したデータをクラウド等のデータベースに保存、管理できること。</a:t>
                      </a:r>
                      <a:endParaRPr lang="en-US" altLang="ja-JP"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1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09416416"/>
                  </a:ext>
                </a:extLst>
              </a:tr>
              <a:tr h="308584">
                <a:tc vMerge="1">
                  <a:txBody>
                    <a:bodyPr/>
                    <a:lstStyle/>
                    <a:p>
                      <a:endParaRPr kumimoji="1" lang="ja-JP" altLang="en-US"/>
                    </a:p>
                  </a:txBody>
                  <a:tcPr/>
                </a:tc>
                <a:tc vMerge="1">
                  <a:txBody>
                    <a:bodyPr/>
                    <a:lstStyle/>
                    <a:p>
                      <a:pPr algn="ctr">
                        <a:lnSpc>
                          <a:spcPts val="1440"/>
                        </a:lnSpc>
                      </a:pPr>
                      <a:endParaRPr kumimoji="1" lang="en-US" altLang="ja-JP" sz="1100" dirty="0">
                        <a:latin typeface="Meiryo UI" panose="020B0604030504040204" pitchFamily="50" charset="-128"/>
                        <a:ea typeface="Meiryo UI" panose="020B0604030504040204" pitchFamily="50" charset="-128"/>
                      </a:endParaRPr>
                    </a:p>
                  </a:txBody>
                  <a:tcPr marL="36000" marR="36000" marT="36000" marB="36000" anchor="ctr">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データベース上で保存しているテキスト化したデータ等を簡易に検索、参照できること。</a:t>
                      </a:r>
                      <a:endParaRPr lang="en-US" altLang="ja-JP" sz="1100" dirty="0">
                        <a:solidFill>
                          <a:srgbClr val="4B4B4B"/>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en-US" altLang="ja-JP" sz="11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06266146"/>
                  </a:ext>
                </a:extLst>
              </a:tr>
              <a:tr h="436079">
                <a:tc vMerge="1">
                  <a:txBody>
                    <a:bodyPr/>
                    <a:lstStyle/>
                    <a:p>
                      <a:endParaRPr kumimoji="1" lang="ja-JP" altLang="en-US"/>
                    </a:p>
                  </a:txBody>
                  <a:tcPr/>
                </a:tc>
                <a:tc>
                  <a:txBody>
                    <a:bodyPr/>
                    <a:lstStyle/>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データ</a:t>
                      </a:r>
                      <a:endParaRPr kumimoji="1" lang="en-US" altLang="ja-JP" sz="1000" dirty="0">
                        <a:solidFill>
                          <a:srgbClr val="4B4B4B"/>
                        </a:solidFill>
                        <a:latin typeface="Meiryo UI" panose="020B0604030504040204" pitchFamily="50" charset="-128"/>
                        <a:ea typeface="Meiryo UI" panose="020B0604030504040204" pitchFamily="50" charset="-128"/>
                      </a:endParaRPr>
                    </a:p>
                    <a:p>
                      <a:pPr algn="ctr">
                        <a:lnSpc>
                          <a:spcPts val="1440"/>
                        </a:lnSpc>
                      </a:pPr>
                      <a:r>
                        <a:rPr kumimoji="1" lang="ja-JP" altLang="en-US" sz="1000" dirty="0">
                          <a:solidFill>
                            <a:srgbClr val="4B4B4B"/>
                          </a:solidFill>
                          <a:latin typeface="Meiryo UI" panose="020B0604030504040204" pitchFamily="50" charset="-128"/>
                          <a:ea typeface="Meiryo UI" panose="020B0604030504040204" pitchFamily="50" charset="-128"/>
                        </a:rPr>
                        <a:t>出力</a:t>
                      </a:r>
                      <a:endParaRPr kumimoji="1" lang="en-US" altLang="ja-JP" sz="1000" dirty="0">
                        <a:solidFill>
                          <a:srgbClr val="4B4B4B"/>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4">
                        <a:lumMod val="20000"/>
                        <a:lumOff val="80000"/>
                      </a:schemeClr>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r>
                        <a:rPr lang="ja-JP" altLang="en-US" sz="1100" dirty="0">
                          <a:solidFill>
                            <a:srgbClr val="4B4B4B"/>
                          </a:solidFill>
                          <a:latin typeface="Meiryo UI" panose="020B0604030504040204" pitchFamily="50" charset="-128"/>
                          <a:ea typeface="Meiryo UI" panose="020B0604030504040204" pitchFamily="50" charset="-128"/>
                        </a:rPr>
                        <a:t>音声認識結果を即時に措置入院対象者情報管理システム（仮）などを通じて関係機関に速やかに情報共有できるように、</a:t>
                      </a:r>
                      <a:r>
                        <a:rPr lang="en-US" altLang="ja-JP" sz="1100" dirty="0">
                          <a:solidFill>
                            <a:srgbClr val="4B4B4B"/>
                          </a:solidFill>
                          <a:latin typeface="Meiryo UI" panose="020B0604030504040204" pitchFamily="50" charset="-128"/>
                          <a:ea typeface="Meiryo UI" panose="020B0604030504040204" pitchFamily="50" charset="-128"/>
                        </a:rPr>
                        <a:t>Excel</a:t>
                      </a:r>
                      <a:r>
                        <a:rPr lang="ja-JP" altLang="en-US" sz="1100" dirty="0">
                          <a:solidFill>
                            <a:srgbClr val="4B4B4B"/>
                          </a:solidFill>
                          <a:latin typeface="Meiryo UI" panose="020B0604030504040204" pitchFamily="50" charset="-128"/>
                          <a:ea typeface="Meiryo UI" panose="020B0604030504040204" pitchFamily="50" charset="-128"/>
                        </a:rPr>
                        <a:t>等でデータ出力できること。（別途協議により詳細決定）</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ts val="1440"/>
                        </a:lnSpc>
                        <a:spcBef>
                          <a:spcPts val="0"/>
                        </a:spcBef>
                        <a:spcAft>
                          <a:spcPts val="0"/>
                        </a:spcAft>
                        <a:buClrTx/>
                        <a:buSzTx/>
                        <a:buFontTx/>
                        <a:buNone/>
                        <a:tabLst/>
                        <a:defRPr/>
                      </a:pPr>
                      <a:endParaRPr lang="ja-JP" altLang="en-US" sz="1100" dirty="0">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74540838"/>
                  </a:ext>
                </a:extLst>
              </a:tr>
            </a:tbl>
          </a:graphicData>
        </a:graphic>
      </p:graphicFrame>
    </p:spTree>
    <p:extLst>
      <p:ext uri="{BB962C8B-B14F-4D97-AF65-F5344CB8AC3E}">
        <p14:creationId xmlns:p14="http://schemas.microsoft.com/office/powerpoint/2010/main" val="575015434"/>
      </p:ext>
    </p:extLst>
  </p:cSld>
  <p:clrMapOvr>
    <a:masterClrMapping/>
  </p:clrMapOvr>
</p:sld>
</file>

<file path=ppt/theme/theme1.xml><?xml version="1.0" encoding="utf-8"?>
<a:theme xmlns:a="http://schemas.openxmlformats.org/drawingml/2006/main" name="qunie_format">
  <a:themeElements>
    <a:clrScheme name="QUNIE-Basic">
      <a:dk1>
        <a:srgbClr val="000000"/>
      </a:dk1>
      <a:lt1>
        <a:srgbClr val="FFFFFF"/>
      </a:lt1>
      <a:dk2>
        <a:srgbClr val="824BB0"/>
      </a:dk2>
      <a:lt2>
        <a:srgbClr val="A2A4A3"/>
      </a:lt2>
      <a:accent1>
        <a:srgbClr val="4B4B4B"/>
      </a:accent1>
      <a:accent2>
        <a:srgbClr val="780000"/>
      </a:accent2>
      <a:accent3>
        <a:srgbClr val="003C8C"/>
      </a:accent3>
      <a:accent4>
        <a:srgbClr val="73A5D2"/>
      </a:accent4>
      <a:accent5>
        <a:srgbClr val="78C8AA"/>
      </a:accent5>
      <a:accent6>
        <a:srgbClr val="DED79B"/>
      </a:accent6>
      <a:hlink>
        <a:srgbClr val="6E0073"/>
      </a:hlink>
      <a:folHlink>
        <a:srgbClr val="AF76B9"/>
      </a:folHlink>
    </a:clrScheme>
    <a:fontScheme name="ユーザー定義 Default">
      <a:majorFont>
        <a:latin typeface="Yu Gothic UI Semibold"/>
        <a:ea typeface="Yu Gothic UI Semibold"/>
        <a:cs typeface="ＭＳ Ｐゴシック"/>
      </a:majorFont>
      <a:minorFont>
        <a:latin typeface="Yu Gothic UI Semilight"/>
        <a:ea typeface="Yu Gothic UI Semilight"/>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qunie_forma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qunie_forma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qunie_forma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qunie_forma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qunie_forma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qunie_forma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qunie_forma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qunie_forma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qunie_forma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qunie_forma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qunie_forma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qunie_forma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5185__x5bb9_ xmlns="c780657c-0f52-42f1-a668-385d7b3acf9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61E82DED6D40A4080CCD3EFCBEF52E8" ma:contentTypeVersion="2" ma:contentTypeDescription="新しいドキュメントを作成します。" ma:contentTypeScope="" ma:versionID="39577182f9a5b08c740037ca58876e16">
  <xsd:schema xmlns:xsd="http://www.w3.org/2001/XMLSchema" xmlns:xs="http://www.w3.org/2001/XMLSchema" xmlns:p="http://schemas.microsoft.com/office/2006/metadata/properties" xmlns:ns2="c780657c-0f52-42f1-a668-385d7b3acf97" targetNamespace="http://schemas.microsoft.com/office/2006/metadata/properties" ma:root="true" ma:fieldsID="e84acaf4e2501cd88148b6f4d33b8d89" ns2:_="">
    <xsd:import namespace="c780657c-0f52-42f1-a668-385d7b3acf97"/>
    <xsd:element name="properties">
      <xsd:complexType>
        <xsd:sequence>
          <xsd:element name="documentManagement">
            <xsd:complexType>
              <xsd:all>
                <xsd:element ref="ns2:_x5185__x5bb9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80657c-0f52-42f1-a668-385d7b3acf97" elementFormDefault="qualified">
    <xsd:import namespace="http://schemas.microsoft.com/office/2006/documentManagement/types"/>
    <xsd:import namespace="http://schemas.microsoft.com/office/infopath/2007/PartnerControls"/>
    <xsd:element name="_x5185__x5bb9_" ma:index="1" nillable="true" ma:displayName="内容" ma:internalName="_x5185__x5bb9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コンテンツ タイプ"/>
        <xsd:element ref="dc:title" minOccurs="0" maxOccurs="1" ma:index="0"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59531F-F5A4-4895-82EA-A9F07CD0751B}">
  <ds:schemaRefs>
    <ds:schemaRef ds:uri="http://schemas.microsoft.com/sharepoint/v3/contenttype/forms"/>
  </ds:schemaRefs>
</ds:datastoreItem>
</file>

<file path=customXml/itemProps2.xml><?xml version="1.0" encoding="utf-8"?>
<ds:datastoreItem xmlns:ds="http://schemas.openxmlformats.org/officeDocument/2006/customXml" ds:itemID="{8AD27596-09FA-4A98-A740-E6467C0049D1}">
  <ds:schemaRefs>
    <ds:schemaRef ds:uri="http://purl.org/dc/elements/1.1/"/>
    <ds:schemaRef ds:uri="http://schemas.microsoft.com/office/2006/metadata/properties"/>
    <ds:schemaRef ds:uri="c780657c-0f52-42f1-a668-385d7b3acf9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869A1305-0CCF-4820-9F74-EC24C50B6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80657c-0f52-42f1-a668-385d7b3acf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59482</TotalTime>
  <Words>4831</Words>
  <Application>Microsoft Office PowerPoint</Application>
  <PresentationFormat>ワイド画面</PresentationFormat>
  <Paragraphs>394</Paragraphs>
  <Slides>15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Meiryo UI</vt:lpstr>
      <vt:lpstr>ＭＳ Ｐゴシック</vt:lpstr>
      <vt:lpstr>Yu Gothic UI Semibold</vt:lpstr>
      <vt:lpstr>Yu Gothic UI Semilight</vt:lpstr>
      <vt:lpstr>Arial</vt:lpstr>
      <vt:lpstr>Calibri</vt:lpstr>
      <vt:lpstr>Wingdings</vt:lpstr>
      <vt:lpstr>qunie_format</vt:lpstr>
      <vt:lpstr>【様式1】企業情報</vt:lpstr>
      <vt:lpstr>【様式2】活用するICTツール情報</vt:lpstr>
      <vt:lpstr>【様式3‐1】提案内容</vt:lpstr>
      <vt:lpstr>【様式3‐2】提案内容（提出任意）</vt:lpstr>
      <vt:lpstr>【様式4】実証要件案確認事項①‐1</vt:lpstr>
      <vt:lpstr>【様式4】実証要件案確認事項①‐2</vt:lpstr>
      <vt:lpstr>【様式4】実証要件案確認事項②‐1</vt:lpstr>
      <vt:lpstr>【様式4】実証要件案確認事項②‐2</vt:lpstr>
      <vt:lpstr>【様式4】実証要件案確認事項③‐1</vt:lpstr>
      <vt:lpstr>【様式4】実証要件案確認事項③‐2</vt:lpstr>
      <vt:lpstr>【様式4】実証要件案確認事項④‐1</vt:lpstr>
      <vt:lpstr>【様式4】実証要件案確認事項④‐2</vt:lpstr>
      <vt:lpstr>【様式4】実証要件案確認事項⑤‐1</vt:lpstr>
      <vt:lpstr>【様式4】実証要件案確認事項⑤‐2</vt:lpstr>
      <vt:lpstr>【様式5】質問書</vt:lpstr>
    </vt:vector>
  </TitlesOfParts>
  <Company>QUNIE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Kashima, Miyoko</dc:creator>
  <cp:lastModifiedBy>佐藤 郁眞</cp:lastModifiedBy>
  <cp:revision>1624</cp:revision>
  <cp:lastPrinted>2025-04-04T10:40:08Z</cp:lastPrinted>
  <dcterms:created xsi:type="dcterms:W3CDTF">2009-06-26T09:45:45Z</dcterms:created>
  <dcterms:modified xsi:type="dcterms:W3CDTF">2025-04-11T06:37:30Z</dcterms:modified>
</cp:coreProperties>
</file>